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456" r:id="rId2"/>
    <p:sldId id="452" r:id="rId3"/>
    <p:sldId id="455" r:id="rId4"/>
    <p:sldId id="461" r:id="rId5"/>
    <p:sldId id="462" r:id="rId6"/>
    <p:sldId id="463" r:id="rId7"/>
    <p:sldId id="464" r:id="rId8"/>
    <p:sldId id="50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58" r:id="rId28"/>
    <p:sldId id="483" r:id="rId29"/>
    <p:sldId id="484" r:id="rId30"/>
    <p:sldId id="505" r:id="rId31"/>
    <p:sldId id="5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41" autoAdjust="0"/>
    <p:restoredTop sz="40445" autoAdjust="0"/>
  </p:normalViewPr>
  <p:slideViewPr>
    <p:cSldViewPr snapToGrid="0">
      <p:cViewPr varScale="1">
        <p:scale>
          <a:sx n="29" d="100"/>
          <a:sy n="29" d="100"/>
        </p:scale>
        <p:origin x="2118"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40DE7-40D7-2F48-987F-473A266EB2D1}" type="datetimeFigureOut">
              <a:rPr lang="en-US" smtClean="0"/>
              <a:t>6/17/2020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iblia.com/bible/esv/Rev.%202.20"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biblia.com/bible/niv/Rev.%202.25" TargetMode="External"/><Relationship Id="rId4" Type="http://schemas.openxmlformats.org/officeDocument/2006/relationships/hyperlink" Target="https://biblia.com/bible/esv/Rev%202.2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blia.com/bible/niv/Rev.%203.2%E2%80%93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ristianity.com/wiki/people/who-was-jezebel-in-the-bible-what-was-she-really-lik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bible.knowing-jesus.com/1-Corinthians/4/5" TargetMode="External"/><Relationship Id="rId3" Type="http://schemas.openxmlformats.org/officeDocument/2006/relationships/hyperlink" Target="https://bible.knowing-jesus.com/Psalm/62/12" TargetMode="External"/><Relationship Id="rId7" Type="http://schemas.openxmlformats.org/officeDocument/2006/relationships/hyperlink" Target="https://bible.knowing-jesus.com/1-Corinthians/3/8" TargetMode="External"/><Relationship Id="rId12" Type="http://schemas.openxmlformats.org/officeDocument/2006/relationships/hyperlink" Target="https://bible.knowing-jesus.com/Revelation/20/1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bible.knowing-jesus.com/Romans/2/6" TargetMode="External"/><Relationship Id="rId11" Type="http://schemas.openxmlformats.org/officeDocument/2006/relationships/hyperlink" Target="https://bible.knowing-jesus.com/1-Peter/1/17" TargetMode="External"/><Relationship Id="rId5" Type="http://schemas.openxmlformats.org/officeDocument/2006/relationships/hyperlink" Target="https://bible.knowing-jesus.com/Proverbs/24/12" TargetMode="External"/><Relationship Id="rId10" Type="http://schemas.openxmlformats.org/officeDocument/2006/relationships/hyperlink" Target="https://bible.knowing-jesus.com/Colossians/3/25" TargetMode="External"/><Relationship Id="rId4" Type="http://schemas.openxmlformats.org/officeDocument/2006/relationships/hyperlink" Target="https://bible.knowing-jesus.com/Proverbs/11/31" TargetMode="External"/><Relationship Id="rId9" Type="http://schemas.openxmlformats.org/officeDocument/2006/relationships/hyperlink" Target="https://bible.knowing-jesus.com/2-Corinthians/5/1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Ate </a:t>
            </a:r>
          </a:p>
        </p:txBody>
      </p:sp>
      <p:sp>
        <p:nvSpPr>
          <p:cNvPr id="4" name="Slide Number Placeholder 3"/>
          <p:cNvSpPr>
            <a:spLocks noGrp="1"/>
          </p:cNvSpPr>
          <p:nvPr>
            <p:ph type="sldNum" sz="quarter" idx="5"/>
          </p:nvPr>
        </p:nvSpPr>
        <p:spPr/>
        <p:txBody>
          <a:bodyPr/>
          <a:lstStyle/>
          <a:p>
            <a:fld id="{AAC37792-3584-8F44-A228-D4CCCED21F2F}" type="slidenum">
              <a:rPr lang="en-US" smtClean="0"/>
              <a:t>4</a:t>
            </a:fld>
            <a:endParaRPr lang="en-US"/>
          </a:p>
        </p:txBody>
      </p:sp>
    </p:spTree>
    <p:extLst>
      <p:ext uri="{BB962C8B-B14F-4D97-AF65-F5344CB8AC3E}">
        <p14:creationId xmlns:p14="http://schemas.microsoft.com/office/powerpoint/2010/main" val="283505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bressay"/>
              </a:rPr>
              <a:t>https://www.imb.org/2018/06/01/what-happened-to-the-seven-churches-of-revelation/</a:t>
            </a:r>
          </a:p>
          <a:p>
            <a:endParaRPr lang="en-US" b="1" i="0" dirty="0">
              <a:solidFill>
                <a:srgbClr val="000000"/>
              </a:solidFill>
              <a:effectLst/>
              <a:latin typeface="bressay"/>
            </a:endParaRPr>
          </a:p>
          <a:p>
            <a:r>
              <a:rPr lang="en-US" b="1" i="0" dirty="0">
                <a:solidFill>
                  <a:srgbClr val="000000"/>
                </a:solidFill>
                <a:effectLst/>
                <a:latin typeface="freight-sans-pro"/>
              </a:rPr>
              <a:t>What Happened to the Seven Churches of Revelation?</a:t>
            </a:r>
          </a:p>
          <a:p>
            <a:r>
              <a:rPr lang="en-US" b="0" i="0" dirty="0">
                <a:solidFill>
                  <a:srgbClr val="000000"/>
                </a:solidFill>
                <a:effectLst/>
                <a:latin typeface="freight-sans-pro"/>
              </a:rPr>
              <a:t>By </a:t>
            </a:r>
            <a:r>
              <a:rPr lang="en-US" b="1" i="0" dirty="0">
                <a:solidFill>
                  <a:srgbClr val="000000"/>
                </a:solidFill>
                <a:effectLst/>
                <a:latin typeface="freight-sans-pro"/>
              </a:rPr>
              <a:t>Madeline Arthington and Karrie Sparrow</a:t>
            </a:r>
            <a:endParaRPr lang="en-US" b="0" i="0" dirty="0">
              <a:solidFill>
                <a:srgbClr val="000000"/>
              </a:solidFill>
              <a:effectLst/>
              <a:latin typeface="freight-sans-pro"/>
            </a:endParaRPr>
          </a:p>
          <a:p>
            <a:endParaRPr lang="en-US" b="1" i="0" dirty="0">
              <a:solidFill>
                <a:srgbClr val="000000"/>
              </a:solidFill>
              <a:effectLst/>
              <a:latin typeface="bressay"/>
            </a:endParaRPr>
          </a:p>
          <a:p>
            <a:r>
              <a:rPr lang="en-US" b="1" i="0" dirty="0">
                <a:solidFill>
                  <a:srgbClr val="000000"/>
                </a:solidFill>
                <a:effectLst/>
                <a:latin typeface="bressay"/>
              </a:rPr>
              <a:t>Thyatira-</a:t>
            </a:r>
            <a:r>
              <a:rPr lang="en-US" b="1" i="0" dirty="0" err="1">
                <a:solidFill>
                  <a:srgbClr val="000000"/>
                </a:solidFill>
                <a:effectLst/>
                <a:latin typeface="bressay"/>
              </a:rPr>
              <a:t>Akhisar</a:t>
            </a:r>
            <a:endParaRPr lang="en-US" b="1" i="0" dirty="0">
              <a:solidFill>
                <a:srgbClr val="000000"/>
              </a:solidFill>
              <a:effectLst/>
              <a:latin typeface="bressay"/>
            </a:endParaRPr>
          </a:p>
          <a:p>
            <a:r>
              <a:rPr lang="en-US" b="0" i="0" dirty="0">
                <a:solidFill>
                  <a:srgbClr val="000000"/>
                </a:solidFill>
                <a:effectLst/>
                <a:latin typeface="freight-sans-pro"/>
              </a:rPr>
              <a:t>In the book of Acts, Lydia was a wealthy benefactress and convert to Christianity. A seller of purple cloth, Lydia’s original home was the city of Thyatira. The ancient coins of Thyatira show a multitude of guilds including linen weavers, bronze workers, potters, and bakers. Thyatira was the only city of the Seven Churches built on flat ground without natural defenses, making it vulnerable to attack. In John’s vision, Jesus is described with feet like burnished bronze—a metaphor Thyatira citizens would have easily grasped because of its bronze workers.</a:t>
            </a:r>
          </a:p>
          <a:p>
            <a:endParaRPr lang="en-US" b="0" i="1" dirty="0">
              <a:solidFill>
                <a:srgbClr val="666666"/>
              </a:solidFill>
              <a:effectLst/>
              <a:latin typeface="freight-sans-pro"/>
            </a:endParaRPr>
          </a:p>
          <a:p>
            <a:r>
              <a:rPr lang="en-US" b="0" i="0" dirty="0">
                <a:solidFill>
                  <a:srgbClr val="000000"/>
                </a:solidFill>
                <a:effectLst/>
                <a:latin typeface="freight-sans-pro"/>
              </a:rPr>
              <a:t>Jesus warned those in Thyatira who were tolerating the deceptive teaching of “Jezebel,” an unrepentant influencer or perhaps a symbol for the licentiousness that led people into Satan’s “deep secrets” (</a:t>
            </a:r>
            <a:r>
              <a:rPr lang="en-US" b="0" i="0" u="none" strike="noStrike" dirty="0">
                <a:solidFill>
                  <a:srgbClr val="5BC2E7"/>
                </a:solidFill>
                <a:effectLst/>
                <a:latin typeface="freight-sans-pro"/>
                <a:hlinkClick r:id="rId3"/>
              </a:rPr>
              <a:t>Rev. 2:20</a:t>
            </a:r>
            <a:r>
              <a:rPr lang="en-US" b="0" i="0" dirty="0">
                <a:solidFill>
                  <a:srgbClr val="000000"/>
                </a:solidFill>
                <a:effectLst/>
                <a:latin typeface="freight-sans-pro"/>
              </a:rPr>
              <a:t>, </a:t>
            </a:r>
            <a:r>
              <a:rPr lang="en-US" b="0" i="0" u="none" strike="noStrike" dirty="0">
                <a:solidFill>
                  <a:srgbClr val="5BC2E7"/>
                </a:solidFill>
                <a:effectLst/>
                <a:latin typeface="freight-sans-pro"/>
                <a:hlinkClick r:id="rId4"/>
              </a:rPr>
              <a:t>24</a:t>
            </a:r>
            <a:r>
              <a:rPr lang="en-US" b="0" i="0" dirty="0">
                <a:solidFill>
                  <a:srgbClr val="000000"/>
                </a:solidFill>
                <a:effectLst/>
                <a:latin typeface="freight-sans-pro"/>
              </a:rPr>
              <a:t> NIV). Few in Thyatira had remained true to the faith, and Jesus encouraged them to “hold on” (</a:t>
            </a:r>
            <a:r>
              <a:rPr lang="en-US" b="0" i="0" u="none" strike="noStrike" dirty="0">
                <a:solidFill>
                  <a:srgbClr val="5BC2E7"/>
                </a:solidFill>
                <a:effectLst/>
                <a:latin typeface="freight-sans-pro"/>
                <a:hlinkClick r:id="rId5"/>
              </a:rPr>
              <a:t>Rev. 2:25 NIV</a:t>
            </a:r>
            <a:r>
              <a:rPr lang="en-US" b="0" i="0" dirty="0">
                <a:solidFill>
                  <a:srgbClr val="000000"/>
                </a:solidFill>
                <a:effectLst/>
                <a:latin typeface="freight-sans-pro"/>
              </a:rPr>
              <a:t>). He promised authority over nations to those who persevere until the end.</a:t>
            </a:r>
          </a:p>
          <a:p>
            <a:endParaRPr lang="en-US" b="0" i="0" dirty="0">
              <a:solidFill>
                <a:srgbClr val="000000"/>
              </a:solidFill>
              <a:effectLst/>
              <a:latin typeface="freight-sans-pro"/>
            </a:endParaRPr>
          </a:p>
          <a:p>
            <a:r>
              <a:rPr lang="en-US" b="0" i="0" dirty="0">
                <a:solidFill>
                  <a:srgbClr val="000000"/>
                </a:solidFill>
                <a:effectLst/>
                <a:latin typeface="freight-sans-pro"/>
              </a:rPr>
              <a:t>The scant ruins of Thyatira are unearthed in the modern city of </a:t>
            </a:r>
            <a:r>
              <a:rPr lang="en-US" b="0" i="0" dirty="0" err="1">
                <a:solidFill>
                  <a:srgbClr val="000000"/>
                </a:solidFill>
                <a:effectLst/>
                <a:latin typeface="freight-sans-pro"/>
              </a:rPr>
              <a:t>Akhisar</a:t>
            </a:r>
            <a:r>
              <a:rPr lang="en-US" b="0" i="0" dirty="0">
                <a:solidFill>
                  <a:srgbClr val="000000"/>
                </a:solidFill>
                <a:effectLst/>
                <a:latin typeface="freight-sans-pro"/>
              </a:rPr>
              <a:t>. Contemporary apartment buildings line streets teeming with busses and cars. There is no church in </a:t>
            </a:r>
            <a:r>
              <a:rPr lang="en-US" b="0" i="0" dirty="0" err="1">
                <a:solidFill>
                  <a:srgbClr val="000000"/>
                </a:solidFill>
                <a:effectLst/>
                <a:latin typeface="freight-sans-pro"/>
              </a:rPr>
              <a:t>Akhisar</a:t>
            </a:r>
            <a:r>
              <a:rPr lang="en-US" b="0" i="0" dirty="0">
                <a:solidFill>
                  <a:srgbClr val="000000"/>
                </a:solidFill>
                <a:effectLst/>
                <a:latin typeface="freight-sans-pro"/>
              </a:rPr>
              <a:t> and no known believers.</a:t>
            </a:r>
          </a:p>
          <a:p>
            <a:r>
              <a:rPr lang="en-US" b="0" i="1" dirty="0">
                <a:solidFill>
                  <a:srgbClr val="666666"/>
                </a:solidFill>
                <a:effectLst/>
                <a:latin typeface="freight-sans-pro"/>
              </a:rPr>
              <a:t>Today, more than one hundred thousand people live in </a:t>
            </a:r>
            <a:r>
              <a:rPr lang="en-US" b="0" i="1" dirty="0" err="1">
                <a:solidFill>
                  <a:srgbClr val="666666"/>
                </a:solidFill>
                <a:effectLst/>
                <a:latin typeface="freight-sans-pro"/>
              </a:rPr>
              <a:t>Akhisar</a:t>
            </a:r>
            <a:r>
              <a:rPr lang="en-US" b="0" i="1" dirty="0">
                <a:solidFill>
                  <a:srgbClr val="666666"/>
                </a:solidFill>
                <a:effectLst/>
                <a:latin typeface="freight-sans-pro"/>
              </a:rPr>
              <a:t>. The city is well known for its olive and textile industries. Photo by Karrie Sparrow.</a:t>
            </a:r>
          </a:p>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20</a:t>
            </a:fld>
            <a:endParaRPr lang="en-US"/>
          </a:p>
        </p:txBody>
      </p:sp>
    </p:spTree>
    <p:extLst>
      <p:ext uri="{BB962C8B-B14F-4D97-AF65-F5344CB8AC3E}">
        <p14:creationId xmlns:p14="http://schemas.microsoft.com/office/powerpoint/2010/main" val="110088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21</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Dispensational View:  Protestant Reformation AD 1520 – 1750 (and continuing into the Tribulation)</a:t>
            </a:r>
          </a:p>
          <a:p>
            <a:endParaRPr lang="en-US" b="1"/>
          </a:p>
          <a:p>
            <a:r>
              <a:rPr lang="en-US" b="1"/>
              <a:t>Historical View: a church with a reputation for activity but incomplete works</a:t>
            </a:r>
          </a:p>
          <a:p>
            <a:endParaRPr lang="en-US" b="1"/>
          </a:p>
          <a:p>
            <a:r>
              <a:rPr lang="en-US" b="1"/>
              <a:t>Spiritual View: You can look alive but still be dying on the inside.</a:t>
            </a:r>
          </a:p>
        </p:txBody>
      </p:sp>
      <p:sp>
        <p:nvSpPr>
          <p:cNvPr id="4" name="Slide Number Placeholder 3"/>
          <p:cNvSpPr>
            <a:spLocks noGrp="1"/>
          </p:cNvSpPr>
          <p:nvPr>
            <p:ph type="sldNum" sz="quarter" idx="5"/>
          </p:nvPr>
        </p:nvSpPr>
        <p:spPr/>
        <p:txBody>
          <a:bodyPr/>
          <a:lstStyle/>
          <a:p>
            <a:fld id="{AAC37792-3584-8F44-A228-D4CCCED21F2F}" type="slidenum">
              <a:rPr lang="en-US" smtClean="0"/>
              <a:t>22</a:t>
            </a:fld>
            <a:endParaRPr lang="en-US"/>
          </a:p>
        </p:txBody>
      </p:sp>
    </p:spTree>
    <p:extLst>
      <p:ext uri="{BB962C8B-B14F-4D97-AF65-F5344CB8AC3E}">
        <p14:creationId xmlns:p14="http://schemas.microsoft.com/office/powerpoint/2010/main" val="65923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a:t>Tyndale</a:t>
            </a:r>
          </a:p>
          <a:p>
            <a:r>
              <a:rPr lang="en-US"/>
              <a:t>Unless an ember is fanned into flames it is lost. This church may have pleased men but it did not please God. Nothing it did was complete in the sight of my God; its works were not brought to fulfilment.</a:t>
            </a:r>
          </a:p>
          <a:p>
            <a:endParaRPr lang="en-US"/>
          </a:p>
          <a:p>
            <a:r>
              <a:rPr lang="en-US"/>
              <a:t>“Remember” and “Keep” (obey) are present tense implying continuous action. </a:t>
            </a:r>
          </a:p>
          <a:p>
            <a:r>
              <a:rPr lang="en-US"/>
              <a:t>“Repent” is aorist implying urgent necessity!</a:t>
            </a:r>
          </a:p>
          <a:p>
            <a:endParaRPr lang="en-US"/>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25</a:t>
            </a:fld>
            <a:endParaRPr lang="en-US"/>
          </a:p>
        </p:txBody>
      </p:sp>
    </p:spTree>
    <p:extLst>
      <p:ext uri="{BB962C8B-B14F-4D97-AF65-F5344CB8AC3E}">
        <p14:creationId xmlns:p14="http://schemas.microsoft.com/office/powerpoint/2010/main" val="330090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Tyndale</a:t>
            </a:r>
          </a:p>
          <a:p>
            <a:r>
              <a:rPr lang="en-US"/>
              <a:t>If the church does not watch, Christ will come to it like a thief. This proverbial expression for unexpectedness (Matt. 24:43; 1 Thess. 5:2; 2 Pet. 3:10) is further emphasized with you will not know at what time I will come to you. </a:t>
            </a:r>
            <a:r>
              <a:rPr lang="en-US" i="1"/>
              <a:t>This is not a reference to the second coming, which will take place whether the Sardians are watchful or not. But Christ comes in many ways and this is clearly a limited coming in judgment on unrepentant sinners. Their fate is none the less fearsome because left undefined</a:t>
            </a:r>
          </a:p>
          <a:p>
            <a:endParaRPr lang="en-US"/>
          </a:p>
          <a:p>
            <a:r>
              <a:rPr lang="en-US"/>
              <a:t>Jesus said he would confess before the angels anyone who confesses him (Luke 12:8–9; he will also deny one who denies him).</a:t>
            </a:r>
          </a:p>
          <a:p>
            <a:endParaRPr lang="en-US"/>
          </a:p>
          <a:p>
            <a:r>
              <a:rPr lang="en-US" b="1" i="0">
                <a:solidFill>
                  <a:srgbClr val="414141"/>
                </a:solidFill>
                <a:effectLst/>
                <a:latin typeface="Times New Roman" panose="02020603050405020304" pitchFamily="18" charset="0"/>
              </a:rPr>
              <a:t>Revelation 20:11-15</a:t>
            </a:r>
          </a:p>
          <a:p>
            <a:r>
              <a:rPr lang="en-US" b="1" i="0">
                <a:solidFill>
                  <a:srgbClr val="414141"/>
                </a:solidFill>
                <a:effectLst/>
                <a:latin typeface="Times New Roman" panose="02020603050405020304" pitchFamily="18" charset="0"/>
              </a:rPr>
              <a:t>The Final Judgment</a:t>
            </a:r>
          </a:p>
          <a:p>
            <a:r>
              <a:rPr lang="en-US" b="0" i="1">
                <a:solidFill>
                  <a:srgbClr val="000000"/>
                </a:solidFill>
                <a:effectLst/>
                <a:latin typeface="Times New Roman" panose="02020603050405020304" pitchFamily="18" charset="0"/>
              </a:rPr>
              <a:t>11And I saw a great white throne and the one sitting on it. The earth and sky fled from his presence, but they found no place to hide. 12I saw the dead, both great and small, standing before God’s throne. And the books were opened, including the </a:t>
            </a:r>
            <a:r>
              <a:rPr lang="en-US" b="1" i="1" u="sng">
                <a:solidFill>
                  <a:srgbClr val="000000"/>
                </a:solidFill>
                <a:effectLst/>
                <a:latin typeface="Times New Roman" panose="02020603050405020304" pitchFamily="18" charset="0"/>
              </a:rPr>
              <a:t>Book of Life</a:t>
            </a:r>
            <a:r>
              <a:rPr lang="en-US" b="0" i="1">
                <a:solidFill>
                  <a:srgbClr val="000000"/>
                </a:solidFill>
                <a:effectLst/>
                <a:latin typeface="Times New Roman" panose="02020603050405020304" pitchFamily="18" charset="0"/>
              </a:rPr>
              <a:t>. And the dead were judged according to what they had done, as recorded in the books. 13The sea gave up its dead, and death and the grave gave up their dead. And all were judged according to their deeds. 14Then death and the grave were thrown into the lake of fire. This lake of fire is the second death. 15And anyone whose name was not found recorded in the </a:t>
            </a:r>
            <a:r>
              <a:rPr lang="en-US" b="1" i="1" u="sng">
                <a:solidFill>
                  <a:srgbClr val="000000"/>
                </a:solidFill>
                <a:effectLst/>
                <a:latin typeface="Times New Roman" panose="02020603050405020304" pitchFamily="18" charset="0"/>
              </a:rPr>
              <a:t>Book of Life</a:t>
            </a:r>
            <a:r>
              <a:rPr lang="en-US" b="0" i="1">
                <a:solidFill>
                  <a:srgbClr val="000000"/>
                </a:solidFill>
                <a:effectLst/>
                <a:latin typeface="Times New Roman" panose="02020603050405020304" pitchFamily="18" charset="0"/>
              </a:rPr>
              <a:t> was thrown into the lake of fire.</a:t>
            </a:r>
            <a:endParaRPr lang="en-US" b="0" i="1">
              <a:solidFill>
                <a:srgbClr val="414141"/>
              </a:solidFill>
              <a:effectLst/>
              <a:latin typeface="Times New Roman" panose="02020603050405020304" pitchFamily="18" charset="0"/>
            </a:endParaRPr>
          </a:p>
          <a:p>
            <a:br>
              <a:rPr lang="en-US" b="0" i="0">
                <a:solidFill>
                  <a:srgbClr val="414141"/>
                </a:solidFill>
                <a:effectLst/>
                <a:latin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26</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bressay"/>
              </a:rPr>
              <a:t>https://www.imb.org/2018/06/01/what-happened-to-the-seven-churches-of-revelation/</a:t>
            </a:r>
          </a:p>
          <a:p>
            <a:endParaRPr lang="en-US"/>
          </a:p>
          <a:p>
            <a:r>
              <a:rPr lang="en-US" b="1" i="0">
                <a:solidFill>
                  <a:srgbClr val="000000"/>
                </a:solidFill>
                <a:effectLst/>
                <a:latin typeface="freight-sans-pro"/>
              </a:rPr>
              <a:t>What Happened to the Seven Churches of Revelation?</a:t>
            </a:r>
          </a:p>
          <a:p>
            <a:r>
              <a:rPr lang="en-US" b="0" i="0">
                <a:solidFill>
                  <a:srgbClr val="000000"/>
                </a:solidFill>
                <a:effectLst/>
                <a:latin typeface="freight-sans-pro"/>
              </a:rPr>
              <a:t>By </a:t>
            </a:r>
            <a:r>
              <a:rPr lang="en-US" b="1" i="0">
                <a:solidFill>
                  <a:srgbClr val="000000"/>
                </a:solidFill>
                <a:effectLst/>
                <a:latin typeface="freight-sans-pro"/>
              </a:rPr>
              <a:t>Madeline Arthington and Karrie Sparrow</a:t>
            </a:r>
            <a:endParaRPr lang="en-US"/>
          </a:p>
          <a:p>
            <a:endParaRPr lang="en-US"/>
          </a:p>
          <a:p>
            <a:r>
              <a:rPr lang="en-US" b="1" i="0">
                <a:solidFill>
                  <a:srgbClr val="000000"/>
                </a:solidFill>
                <a:effectLst/>
                <a:latin typeface="bressay"/>
              </a:rPr>
              <a:t>Sardis-Sart</a:t>
            </a:r>
          </a:p>
          <a:p>
            <a:r>
              <a:rPr lang="en-US" b="0" i="0">
                <a:solidFill>
                  <a:srgbClr val="000000"/>
                </a:solidFill>
                <a:effectLst/>
                <a:latin typeface="freight-sans-pro"/>
              </a:rPr>
              <a:t>We parked our car—the only vehicle in the gravel lot at the ruins of Sardis—and climbed out to view the extensive excavations. The legendary, wealthy King Croesus, who amassed gold from a nearby river, reigned from Sardis in the 500s BC. Ruins from an Artemis temple—originally dating from the fifth century BC and rebuilt by Alexander the Great one hundred years later—still stand today. A stadium, shops, and ruins of the largest ancient Jewish synagogue in the world were a short jaunt from the temple. At the time of John’s vision in Revelation, Sardis was one of the wealthiest Roman cities despite having been rebuilt multiple times after devastating earthquakes.</a:t>
            </a:r>
          </a:p>
          <a:p>
            <a:endParaRPr lang="en-US"/>
          </a:p>
          <a:p>
            <a:r>
              <a:rPr lang="en-US" b="0" i="0">
                <a:solidFill>
                  <a:srgbClr val="000000"/>
                </a:solidFill>
                <a:effectLst/>
                <a:latin typeface="freight-sans-pro"/>
              </a:rPr>
              <a:t>Jesus’s words in Revelation sliced through Sardis’s thriving “health” to the church’s spiritual realities. Although there were a faithful few, most people in the Sardis church were spiritually dead and dying. Christ summoned them to “wake up,” “remember,” and “repent” (</a:t>
            </a:r>
            <a:r>
              <a:rPr lang="en-US" b="0" i="0" u="none" strike="noStrike">
                <a:solidFill>
                  <a:srgbClr val="5BC2E7"/>
                </a:solidFill>
                <a:effectLst/>
                <a:latin typeface="freight-sans-pro"/>
                <a:hlinkClick r:id="rId3"/>
              </a:rPr>
              <a:t>Rev. 3:2–3 NIV</a:t>
            </a:r>
            <a:r>
              <a:rPr lang="en-US" b="0" i="0">
                <a:solidFill>
                  <a:srgbClr val="000000"/>
                </a:solidFill>
                <a:effectLst/>
                <a:latin typeface="freight-sans-pro"/>
              </a:rPr>
              <a:t>). Ruins from a small, fourth-century Byzantine church stand on the grounds of the Temple of Artemis. I found the crumbling church—built a few hundred years after John’s letter—to be a hopeful sign that some in Sardis took the warning to repent.</a:t>
            </a:r>
          </a:p>
          <a:p>
            <a:endParaRPr lang="en-US" b="0" i="0">
              <a:solidFill>
                <a:srgbClr val="000000"/>
              </a:solidFill>
              <a:effectLst/>
              <a:latin typeface="freight-sans-pro"/>
            </a:endParaRPr>
          </a:p>
          <a:p>
            <a:r>
              <a:rPr lang="en-US" b="0" i="0">
                <a:solidFill>
                  <a:srgbClr val="000000"/>
                </a:solidFill>
                <a:effectLst/>
                <a:latin typeface="freight-sans-pro"/>
              </a:rPr>
              <a:t>The modern town of Sart—only a mile from the ruins—has just over five thousand inhabitants. A nearby village, adjacent to the ruins, carries on with rural life. Children run in the dusty streets. Farmers drive tractors into the surrounding fields. </a:t>
            </a:r>
            <a:r>
              <a:rPr lang="en-US" b="1" i="0" u="sng">
                <a:solidFill>
                  <a:srgbClr val="000000"/>
                </a:solidFill>
                <a:effectLst/>
                <a:latin typeface="freight-sans-pro"/>
              </a:rPr>
              <a:t>There are no known Christians in Sart today.</a:t>
            </a:r>
            <a:endParaRPr lang="en-US" b="1" i="0" u="sng"/>
          </a:p>
        </p:txBody>
      </p:sp>
      <p:sp>
        <p:nvSpPr>
          <p:cNvPr id="4" name="Slide Number Placeholder 3"/>
          <p:cNvSpPr>
            <a:spLocks noGrp="1"/>
          </p:cNvSpPr>
          <p:nvPr>
            <p:ph type="sldNum" sz="quarter" idx="5"/>
          </p:nvPr>
        </p:nvSpPr>
        <p:spPr/>
        <p:txBody>
          <a:bodyPr/>
          <a:lstStyle/>
          <a:p>
            <a:fld id="{AAC37792-3584-8F44-A228-D4CCCED21F2F}" type="slidenum">
              <a:rPr lang="en-US" smtClean="0"/>
              <a:t>28</a:t>
            </a:fld>
            <a:endParaRPr lang="en-US"/>
          </a:p>
        </p:txBody>
      </p:sp>
    </p:spTree>
    <p:extLst>
      <p:ext uri="{BB962C8B-B14F-4D97-AF65-F5344CB8AC3E}">
        <p14:creationId xmlns:p14="http://schemas.microsoft.com/office/powerpoint/2010/main" val="410104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lay down our “rights” and pick up “the Kingdom.”</a:t>
            </a:r>
          </a:p>
        </p:txBody>
      </p:sp>
      <p:sp>
        <p:nvSpPr>
          <p:cNvPr id="4" name="Slide Number Placeholder 3"/>
          <p:cNvSpPr>
            <a:spLocks noGrp="1"/>
          </p:cNvSpPr>
          <p:nvPr>
            <p:ph type="sldNum" sz="quarter" idx="5"/>
          </p:nvPr>
        </p:nvSpPr>
        <p:spPr/>
        <p:txBody>
          <a:bodyPr/>
          <a:lstStyle/>
          <a:p>
            <a:fld id="{AAC37792-3584-8F44-A228-D4CCCED21F2F}" type="slidenum">
              <a:rPr lang="en-US" smtClean="0"/>
              <a:t>29</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32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Dispensational View: AD 606 – 1520 = Medieval Times, Middle Ages, Dark Ages</a:t>
            </a:r>
          </a:p>
          <a:p>
            <a:endParaRPr lang="en-US" b="1" u="none"/>
          </a:p>
          <a:p>
            <a:r>
              <a:rPr lang="en-US" b="1" u="none"/>
              <a:t>Historical View: a church following false teaching of sexual immorality and idolatry</a:t>
            </a:r>
          </a:p>
          <a:p>
            <a:endParaRPr lang="en-US" b="1" u="none"/>
          </a:p>
          <a:p>
            <a:r>
              <a:rPr lang="en-US" b="1" u="none"/>
              <a:t>Spiritual View: Be careful who you listen to … Repent</a:t>
            </a:r>
          </a:p>
        </p:txBody>
      </p:sp>
      <p:sp>
        <p:nvSpPr>
          <p:cNvPr id="4" name="Slide Number Placeholder 3"/>
          <p:cNvSpPr>
            <a:spLocks noGrp="1"/>
          </p:cNvSpPr>
          <p:nvPr>
            <p:ph type="sldNum" sz="quarter" idx="5"/>
          </p:nvPr>
        </p:nvSpPr>
        <p:spPr/>
        <p:txBody>
          <a:bodyPr/>
          <a:lstStyle/>
          <a:p>
            <a:fld id="{AAC37792-3584-8F44-A228-D4CCCED21F2F}" type="slidenum">
              <a:rPr lang="en-US" smtClean="0"/>
              <a:t>10</a:t>
            </a:fld>
            <a:endParaRPr lang="en-US"/>
          </a:p>
        </p:txBody>
      </p:sp>
    </p:spTree>
    <p:extLst>
      <p:ext uri="{BB962C8B-B14F-4D97-AF65-F5344CB8AC3E}">
        <p14:creationId xmlns:p14="http://schemas.microsoft.com/office/powerpoint/2010/main" val="290414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Jezebel</a:t>
            </a:r>
            <a:r>
              <a:rPr lang="en-US" b="1" u="none" dirty="0"/>
              <a:t>: </a:t>
            </a:r>
            <a:r>
              <a:rPr lang="en-US" b="0" u="none" dirty="0"/>
              <a:t>Her “bed of love will become a bed of sickness” (Tyndale)</a:t>
            </a:r>
            <a:endParaRPr lang="en-US" b="1" u="sng" dirty="0"/>
          </a:p>
          <a:p>
            <a:endParaRPr lang="en-US" b="1" u="sng" dirty="0"/>
          </a:p>
          <a:p>
            <a:endParaRPr lang="en-US" b="1" u="sng" dirty="0"/>
          </a:p>
          <a:p>
            <a:r>
              <a:rPr lang="en-US" dirty="0">
                <a:hlinkClick r:id="rId3"/>
              </a:rPr>
              <a:t>https://www.christianity.com/wiki/people/who-was-jezebel-in-the-bible-what-was-she-really-like.html</a:t>
            </a:r>
            <a:endParaRPr lang="en-US" dirty="0"/>
          </a:p>
          <a:p>
            <a:endParaRPr lang="en-US" b="1" u="sng" dirty="0"/>
          </a:p>
          <a:p>
            <a:r>
              <a:rPr lang="en-US" b="1" i="0" u="none" dirty="0"/>
              <a:t>Who Was Jezebel in the Bible? What Was She Really Like?</a:t>
            </a:r>
          </a:p>
          <a:p>
            <a:r>
              <a:rPr lang="en-US" b="0" u="none" dirty="0"/>
              <a:t>Chad Napier</a:t>
            </a:r>
          </a:p>
          <a:p>
            <a:r>
              <a:rPr lang="en-US" b="0" u="none" dirty="0"/>
              <a:t>Crosswalk.com Contributing Writer</a:t>
            </a:r>
          </a:p>
          <a:p>
            <a:endParaRPr lang="en-US" b="0" u="none" dirty="0"/>
          </a:p>
          <a:p>
            <a:r>
              <a:rPr lang="en-US" b="0" u="none" dirty="0"/>
              <a:t>Queen Jezebel was the daughter of </a:t>
            </a:r>
            <a:r>
              <a:rPr lang="en-US" b="0" u="none" dirty="0" err="1"/>
              <a:t>Ethbaal</a:t>
            </a:r>
            <a:r>
              <a:rPr lang="en-US" b="0" u="none" dirty="0"/>
              <a:t>, king of Sidon, and the wife of Ahab, king of Israel. Jezebel promoted the worship of false gods in Israel, harassed and killed God’s prophets, and arranged for an innocent man to be falsely charged and executed.</a:t>
            </a:r>
          </a:p>
          <a:p>
            <a:endParaRPr lang="en-US" b="0" u="none" dirty="0"/>
          </a:p>
          <a:p>
            <a:r>
              <a:rPr lang="en-US" b="1" u="none" dirty="0"/>
              <a:t>King Ahab Marries Queen Jezebel</a:t>
            </a:r>
          </a:p>
          <a:p>
            <a:r>
              <a:rPr lang="en-US" b="0" u="none" dirty="0"/>
              <a:t>King Ahab, who “did more evil in the eyes of the LORD than any [king of Israel] before him,” (1 Kings 16:30) married Jezebel, making her the queen over Israel. We learn in 1 Kings 16:31, Jezebel was the daughter of </a:t>
            </a:r>
            <a:r>
              <a:rPr lang="en-US" b="0" u="none" dirty="0" err="1"/>
              <a:t>Ethbaal</a:t>
            </a:r>
            <a:r>
              <a:rPr lang="en-US" b="0" u="none" dirty="0"/>
              <a:t>, who was king of the Sidonians (or Phoenicians).</a:t>
            </a:r>
          </a:p>
          <a:p>
            <a:endParaRPr lang="en-US" b="0" u="none" dirty="0"/>
          </a:p>
          <a:p>
            <a:r>
              <a:rPr lang="en-US" b="0" u="none" dirty="0"/>
              <a:t>Before becoming king, </a:t>
            </a:r>
            <a:r>
              <a:rPr lang="en-US" b="0" u="none" dirty="0" err="1"/>
              <a:t>Ethbaal</a:t>
            </a:r>
            <a:r>
              <a:rPr lang="en-US" b="0" u="none" dirty="0"/>
              <a:t> was noted to have been a priest of Astarte, which was the Greek form of the moon goddess Ashtoreth. Astarte is what the Phoenicians called her. According to Easton’s Bible Dictionary, Ashtoreth was “frequently associated with the name of Baal, the sun-god, [the Phoenicians’] chief male deity.”</a:t>
            </a:r>
          </a:p>
          <a:p>
            <a:endParaRPr lang="en-US" b="0" u="none" dirty="0"/>
          </a:p>
          <a:p>
            <a:r>
              <a:rPr lang="en-US" b="0" u="none" dirty="0"/>
              <a:t>Jezebel’s father </a:t>
            </a:r>
            <a:r>
              <a:rPr lang="en-US" b="0" u="none" dirty="0" err="1"/>
              <a:t>Ethbaal</a:t>
            </a:r>
            <a:r>
              <a:rPr lang="en-US" b="0" u="none" dirty="0"/>
              <a:t> was politically connected to King Ahab in Israel, which could explain the marriage between the two. This influence led to the promotion of false gods among the people of Israel.</a:t>
            </a:r>
          </a:p>
          <a:p>
            <a:endParaRPr lang="en-US" b="0" u="none" dirty="0"/>
          </a:p>
          <a:p>
            <a:r>
              <a:rPr lang="en-US" b="0" u="none" dirty="0"/>
              <a:t>As detailed in 1 Kings 16:31-32, Jezebel persuaded her husband to promote the worship of deities, Baal and Asherah, among the people of Israel. It was common during this era of kingdoms for the king to establish worship facilities for foreign wives. In this case, Jezebel required the installation of a temple and an altar for Baal, which was built in Samaria. Since she was Phoenician, Jezebel more than likely had a role that was more active than what was normal in Hebrew rule.</a:t>
            </a:r>
          </a:p>
          <a:p>
            <a:endParaRPr lang="en-US" b="0" u="none" dirty="0"/>
          </a:p>
          <a:p>
            <a:r>
              <a:rPr lang="en-US" b="0" u="none" dirty="0"/>
              <a:t>During Ahab’s reign in Israel, the people were deeply divided as to either worship and serve Baal or the Lord. Animosities were so heighted that Jezebel ordered the death of the Lord’s prophets, while she fully supported the prophets of Baal and Asherah.</a:t>
            </a:r>
          </a:p>
          <a:p>
            <a:endParaRPr lang="en-US" b="0" u="none" dirty="0"/>
          </a:p>
          <a:p>
            <a:r>
              <a:rPr lang="en-US" b="0" u="none" dirty="0"/>
              <a:t>Obadiah was a governor in the region who greatly feared the Lord. He protected 100 of the Lord’s prophets, hiding them in caves and feeding them (1 Kings 18:3-4).</a:t>
            </a:r>
          </a:p>
          <a:p>
            <a:endParaRPr lang="en-US" b="0" u="none" dirty="0"/>
          </a:p>
          <a:p>
            <a:r>
              <a:rPr lang="en-US" b="1" u="none" dirty="0"/>
              <a:t>Elijah and Ahab</a:t>
            </a:r>
          </a:p>
          <a:p>
            <a:r>
              <a:rPr lang="en-US" b="0" u="none" dirty="0"/>
              <a:t>A confrontation ensued between Elijah and King Ahab, which resulted in a gathering of all the prophets at Mount Caramel. At the gathering Elijah proclaimed himself to be the only remaining prophet of the Lord, following the execution of the others. The prophets of Baal numbered 450.</a:t>
            </a:r>
          </a:p>
          <a:p>
            <a:endParaRPr lang="en-US" b="0" u="none" dirty="0"/>
          </a:p>
          <a:p>
            <a:r>
              <a:rPr lang="en-US" b="0" u="none" dirty="0"/>
              <a:t>Elijah requested two bulls, one for himself and one for the Baal prophets. The bulls were to be cut into pieces and laid on wood as an alter without the usage of fire. Elijah requested the prophets to call upon Baal to provide the fire, and he would call upon the Lord to provide.</a:t>
            </a:r>
          </a:p>
          <a:p>
            <a:endParaRPr lang="en-US" b="0" u="none" dirty="0"/>
          </a:p>
          <a:p>
            <a:r>
              <a:rPr lang="en-US" b="0" u="none" dirty="0"/>
              <a:t>The prophets of Baal called upon their god for hours without any type of response. This silence distressed them. “So they shouted louder and slashed themselves with swords and spears, as was their custom, until their blood flowed” (1 Kings 18:28).</a:t>
            </a:r>
          </a:p>
          <a:p>
            <a:endParaRPr lang="en-US" b="0" u="none" dirty="0"/>
          </a:p>
          <a:p>
            <a:r>
              <a:rPr lang="en-US" b="0" u="none" dirty="0"/>
              <a:t>When it was Elijah’s turn, he cut up the bull and laid it upon the wood without any assistance of fire. Then he added 12 stones to the altar to represent the number of the tribes of the sons of Jacob and dug a deep trench around the alter. He then called for the crowd to pour four barrels of water onto the sacrifice and wood. He instructed this be done at least three times, causing water to surround the altar and fill the trench.</a:t>
            </a:r>
          </a:p>
          <a:p>
            <a:endParaRPr lang="en-US" b="0" u="none" dirty="0"/>
          </a:p>
          <a:p>
            <a:r>
              <a:rPr lang="en-US" b="0" u="none" dirty="0"/>
              <a:t>Elijah summoned the Lord and petitioned, “LORD, the God of Abraham, Isaac and Israel, let it be known today that you are God in Israel and that I am your servant and have done all these things at your command. Answer me, LORD, answer me, so these people will know that you, LORD, are God, and that you are turning their hearts back again” (1 Kings 18:36-37).</a:t>
            </a:r>
          </a:p>
          <a:p>
            <a:endParaRPr lang="en-US" b="0" u="none" dirty="0"/>
          </a:p>
          <a:p>
            <a:r>
              <a:rPr lang="en-US" b="0" u="none" dirty="0"/>
              <a:t>Immediately, “the fire of the Lord fell and consumed the burnt sacrifice, and the wood, and the stones, and the dust, and licked up the water that was in the trench” (1 Kings 18:38). When the people witnessed the validity of the Lord, they fell on their faces and proclaimed, “he is the God: the Lord, he is the God” (1 Kings 18:39). Elijah then ordered the killing of all Baal prophets.</a:t>
            </a:r>
          </a:p>
          <a:p>
            <a:endParaRPr lang="en-US" b="0" u="none" dirty="0"/>
          </a:p>
          <a:p>
            <a:r>
              <a:rPr lang="en-US" b="0" u="none" dirty="0"/>
              <a:t>Knowing Queen Jezebel’s rage and imminent desire for vengeance, Elijah fled to the wilderness under a juniper tree.</a:t>
            </a:r>
          </a:p>
          <a:p>
            <a:endParaRPr lang="en-US" b="0" u="none" dirty="0"/>
          </a:p>
          <a:p>
            <a:r>
              <a:rPr lang="en-US" b="1" u="none" dirty="0"/>
              <a:t>Naboth and Jezebe</a:t>
            </a:r>
            <a:r>
              <a:rPr lang="en-US" b="0" u="none" dirty="0"/>
              <a:t>l</a:t>
            </a:r>
          </a:p>
          <a:p>
            <a:r>
              <a:rPr lang="en-US" b="0" u="none" dirty="0"/>
              <a:t>In 1 Kings 21, we see how Jezebel organized the death of Naboth.</a:t>
            </a:r>
          </a:p>
          <a:p>
            <a:endParaRPr lang="en-US" b="0" u="none" dirty="0"/>
          </a:p>
          <a:p>
            <a:r>
              <a:rPr lang="en-US" b="0" u="none" dirty="0"/>
              <a:t>Naboth owned a vineyard near the palace of King Ahab. Ahab demanded Naboth give him the vineyard for the purpose of an herb garden. He offered to improve the profitability of the vineyard from its current state or pay him for the vineyard. Naboth denied this request because “[t]he Lord forbid that I should give you the inheritance of my ancestors” (1 Kings 21:3). Ahab was “sullen and angry” (1 Kings 21:4) with the rejection, but Queen Jezebel concocted a scheme to get the vineyard.</a:t>
            </a:r>
          </a:p>
          <a:p>
            <a:endParaRPr lang="en-US" b="0" u="none" dirty="0"/>
          </a:p>
          <a:p>
            <a:r>
              <a:rPr lang="en-US" b="0" u="none" dirty="0"/>
              <a:t>She forged letters under Ahab’s name and seal requesting a fast. Additionally, the letters ordered Naboth be charged with blasphemy against God, which would be supported by the false testimony of two scoundrels. The orders further demanded that Naboth be stoned to death. Jezebel’s plan was successfully carried out exactly as planned and Naboth was executed.</a:t>
            </a:r>
          </a:p>
          <a:p>
            <a:endParaRPr lang="en-US" b="0" u="none" dirty="0"/>
          </a:p>
          <a:p>
            <a:r>
              <a:rPr lang="en-US" b="0" u="none" dirty="0"/>
              <a:t>As soon as Ahab got word of Naboth’s death, he went to take possession of the vineyard. As the Lord instructed the prophet, Elijah came out of the wilderness to meet Ahab at the vineyard and confronted him about Jezebel’s conspiracy against Naboth as well as Ahab’s sinful actions that were causing Israel to sin.</a:t>
            </a:r>
          </a:p>
          <a:p>
            <a:endParaRPr lang="en-US" b="0" u="none" dirty="0"/>
          </a:p>
          <a:p>
            <a:r>
              <a:rPr lang="en-US" b="0" u="none" dirty="0"/>
              <a:t>For Jezebel’s guilt in the matter, the Lord proclaimed, “[t]he dogs shall eat Jezebel by the wall of Jezreel” (1 Kings 21:23). The Lord casted much of the blame to Jezebel by explaining, “[t]here was never anyone like Ahab, who sold himself to do evil in the eyes of the LORD, urged on by Jezebel his wife” (1 Kings 21:25).</a:t>
            </a:r>
          </a:p>
          <a:p>
            <a:endParaRPr lang="en-US" b="0" u="none" dirty="0"/>
          </a:p>
          <a:p>
            <a:r>
              <a:rPr lang="en-US" b="0" u="none" dirty="0"/>
              <a:t>When Ahab “heard these words,” he realized his guilt in the conspiracy and “rent his clothes, and put sackcloth upon his flesh, and fasted, and lay in sackcloth, and went around meekly” (1 Kings 21:27).</a:t>
            </a:r>
          </a:p>
          <a:p>
            <a:endParaRPr lang="en-US" b="0" u="none" dirty="0"/>
          </a:p>
          <a:p>
            <a:r>
              <a:rPr lang="en-US" b="0" u="none" dirty="0"/>
              <a:t>In His great mercy, the Lord came to Elijah and said He would not bring evil upon Ahab in his life because he humbled himself, but judgment would pass onto his son’s days. Ahab lived another three years before died in the ensuing battle between Syria and Israel. His son Ahaziah took over the throne but died soon thereafter and was succeeded by </a:t>
            </a:r>
            <a:r>
              <a:rPr lang="en-US" b="0" u="none" dirty="0" err="1"/>
              <a:t>Joram</a:t>
            </a:r>
            <a:r>
              <a:rPr lang="en-US" b="0" u="none" dirty="0"/>
              <a:t>.</a:t>
            </a:r>
          </a:p>
          <a:p>
            <a:endParaRPr lang="en-US" b="0" u="none" dirty="0"/>
          </a:p>
          <a:p>
            <a:r>
              <a:rPr lang="en-US" b="1" u="none" dirty="0"/>
              <a:t>How did Jezebel die?</a:t>
            </a:r>
          </a:p>
          <a:p>
            <a:r>
              <a:rPr lang="en-US" b="0" u="none" dirty="0"/>
              <a:t>The prophet Elisha, successor to Elijah, sent orders to Jehu, a commander in </a:t>
            </a:r>
            <a:r>
              <a:rPr lang="en-US" b="0" u="none" dirty="0" err="1"/>
              <a:t>Joram’s</a:t>
            </a:r>
            <a:r>
              <a:rPr lang="en-US" b="0" u="none" dirty="0"/>
              <a:t> army, to eliminate all of Ahab’s descendants.</a:t>
            </a:r>
          </a:p>
          <a:p>
            <a:endParaRPr lang="en-US" b="0" u="none" dirty="0"/>
          </a:p>
          <a:p>
            <a:r>
              <a:rPr lang="en-US" b="0" u="none" dirty="0"/>
              <a:t>Jehu killed </a:t>
            </a:r>
            <a:r>
              <a:rPr lang="en-US" b="0" u="none" dirty="0" err="1"/>
              <a:t>Joram</a:t>
            </a:r>
            <a:r>
              <a:rPr lang="en-US" b="0" u="none" dirty="0"/>
              <a:t>, then proceeded to Jezreel, where Queen Jezebel was, as she was his next obstacle for his promotion to king. In 2 Kings 9:30, we learn “When Jezebel heard about it, she put on eye makeup, arranged her hair and looked out of a window.”</a:t>
            </a:r>
          </a:p>
          <a:p>
            <a:endParaRPr lang="en-US" b="0" u="none" dirty="0"/>
          </a:p>
          <a:p>
            <a:r>
              <a:rPr lang="en-US" b="0" u="none" dirty="0"/>
              <a:t>The adornments were not to entice Jehu, but to reflect her majesty, pride, and haughty spirit. Jehu looked up to the window and asked, “[w]ho is on my side? Who? And there looked out to him two or three eunuchs. ‘Throw her down!’ Jehu said.” (2 Kings 9:32-33). Then the eunuchs threw Jezebel out of the window.</a:t>
            </a:r>
          </a:p>
          <a:p>
            <a:endParaRPr lang="en-US" b="0" u="none" dirty="0"/>
          </a:p>
          <a:p>
            <a:r>
              <a:rPr lang="en-US" b="0" u="none" dirty="0"/>
              <a:t>The eunuchs were used as servants to women of royalty. Jezebel was likely a very cruel to them and therefore did not earn any favor among them.</a:t>
            </a:r>
          </a:p>
          <a:p>
            <a:endParaRPr lang="en-US" b="0" u="none" dirty="0"/>
          </a:p>
          <a:p>
            <a:r>
              <a:rPr lang="en-US" b="0" u="none" dirty="0"/>
              <a:t>Ironically, the pride, selfishness, and greed of Jezebel ultimately led to her demise and death. She used her attraction and affection to gain a place in the government and was able to use her influence to spread the worship of Baal among the people of Israel. However, her pride and spirit to enact vengeance led to her death when the judgment of her family was brought to fruition, as promised by the Lord.</a:t>
            </a:r>
          </a:p>
        </p:txBody>
      </p:sp>
      <p:sp>
        <p:nvSpPr>
          <p:cNvPr id="4" name="Slide Number Placeholder 3"/>
          <p:cNvSpPr>
            <a:spLocks noGrp="1"/>
          </p:cNvSpPr>
          <p:nvPr>
            <p:ph type="sldNum" sz="quarter" idx="5"/>
          </p:nvPr>
        </p:nvSpPr>
        <p:spPr/>
        <p:txBody>
          <a:bodyPr/>
          <a:lstStyle/>
          <a:p>
            <a:fld id="{AAC37792-3584-8F44-A228-D4CCCED21F2F}" type="slidenum">
              <a:rPr lang="en-US" smtClean="0"/>
              <a:t>14</a:t>
            </a:fld>
            <a:endParaRPr lang="en-US"/>
          </a:p>
        </p:txBody>
      </p:sp>
    </p:spTree>
    <p:extLst>
      <p:ext uri="{BB962C8B-B14F-4D97-AF65-F5344CB8AC3E}">
        <p14:creationId xmlns:p14="http://schemas.microsoft.com/office/powerpoint/2010/main" val="122141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Jezebel</a:t>
            </a:r>
            <a:r>
              <a:rPr lang="en-US" b="1" u="none" dirty="0"/>
              <a:t>: </a:t>
            </a:r>
            <a:r>
              <a:rPr lang="en-US" b="0" u="none" dirty="0"/>
              <a:t>Her “bed of love will become a bed of sickness” (Tyndale)</a:t>
            </a:r>
            <a:endParaRPr lang="en-US" b="1" u="sng" dirty="0"/>
          </a:p>
          <a:p>
            <a:endParaRPr lang="en-US" b="1" u="sng" dirty="0"/>
          </a:p>
          <a:p>
            <a:r>
              <a:rPr lang="en-US" b="1" u="sng" dirty="0"/>
              <a:t>Time to repent!</a:t>
            </a:r>
          </a:p>
          <a:p>
            <a:endParaRPr lang="en-US" b="1" u="sng" dirty="0"/>
          </a:p>
          <a:p>
            <a:r>
              <a:rPr lang="en-US" b="1" u="sng" dirty="0"/>
              <a:t>All the churches will know that I am He!!!</a:t>
            </a:r>
          </a:p>
        </p:txBody>
      </p:sp>
      <p:sp>
        <p:nvSpPr>
          <p:cNvPr id="4" name="Slide Number Placeholder 3"/>
          <p:cNvSpPr>
            <a:spLocks noGrp="1"/>
          </p:cNvSpPr>
          <p:nvPr>
            <p:ph type="sldNum" sz="quarter" idx="5"/>
          </p:nvPr>
        </p:nvSpPr>
        <p:spPr/>
        <p:txBody>
          <a:bodyPr/>
          <a:lstStyle/>
          <a:p>
            <a:fld id="{AAC37792-3584-8F44-A228-D4CCCED21F2F}" type="slidenum">
              <a:rPr lang="en-US" smtClean="0"/>
              <a:t>15</a:t>
            </a:fld>
            <a:endParaRPr lang="en-US"/>
          </a:p>
        </p:txBody>
      </p:sp>
    </p:spTree>
    <p:extLst>
      <p:ext uri="{BB962C8B-B14F-4D97-AF65-F5344CB8AC3E}">
        <p14:creationId xmlns:p14="http://schemas.microsoft.com/office/powerpoint/2010/main" val="400704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is judged by what it does, what it allows, how it remains true to the Lord, etc.</a:t>
            </a:r>
          </a:p>
          <a:p>
            <a:endParaRPr lang="en-US" dirty="0"/>
          </a:p>
          <a:p>
            <a:r>
              <a:rPr lang="en-US" dirty="0"/>
              <a:t>But individuals within the church are known and judged based on their own loyalty and faithfulness to the Lord.</a:t>
            </a:r>
          </a:p>
          <a:p>
            <a:endParaRPr lang="en-US" dirty="0"/>
          </a:p>
          <a:p>
            <a:r>
              <a:rPr lang="en-US" b="1" u="sng" dirty="0"/>
              <a:t>Judgment according to deeds:</a:t>
            </a:r>
            <a:endParaRPr lang="en-US" b="0" u="none" dirty="0"/>
          </a:p>
          <a:p>
            <a:pPr fontAlgn="base"/>
            <a:r>
              <a:rPr lang="en-US" b="1" i="0" u="none" strike="noStrike" dirty="0">
                <a:solidFill>
                  <a:srgbClr val="39547F"/>
                </a:solidFill>
                <a:effectLst/>
                <a:latin typeface="Open Sans"/>
                <a:hlinkClick r:id="rId3"/>
              </a:rPr>
              <a:t>Psalm 62:12</a:t>
            </a:r>
            <a:endParaRPr lang="en-US" b="0" i="0" dirty="0">
              <a:solidFill>
                <a:srgbClr val="8A7C3C"/>
              </a:solidFill>
              <a:effectLst/>
              <a:latin typeface="Museo"/>
            </a:endParaRPr>
          </a:p>
          <a:p>
            <a:pPr fontAlgn="base"/>
            <a:r>
              <a:rPr lang="en-US" b="0" i="0" dirty="0">
                <a:solidFill>
                  <a:srgbClr val="23221F"/>
                </a:solidFill>
                <a:effectLst/>
                <a:latin typeface="Open Sans"/>
              </a:rPr>
              <a:t>And lovingkindness is Yours, O Lord,</a:t>
            </a:r>
            <a:br>
              <a:rPr lang="en-US" b="0" i="0" dirty="0">
                <a:solidFill>
                  <a:srgbClr val="23221F"/>
                </a:solidFill>
                <a:effectLst/>
                <a:latin typeface="Open Sans"/>
              </a:rPr>
            </a:br>
            <a:r>
              <a:rPr lang="en-US" b="0" i="0" dirty="0">
                <a:solidFill>
                  <a:srgbClr val="23221F"/>
                </a:solidFill>
                <a:effectLst/>
                <a:latin typeface="Open Sans"/>
              </a:rPr>
              <a:t>For You recompense a man according to his work.</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4"/>
              </a:rPr>
              <a:t>Proverbs 11:31</a:t>
            </a:r>
            <a:endParaRPr lang="en-US" b="0" i="0" dirty="0">
              <a:solidFill>
                <a:srgbClr val="8A7C3C"/>
              </a:solidFill>
              <a:effectLst/>
              <a:latin typeface="Museo"/>
            </a:endParaRPr>
          </a:p>
          <a:p>
            <a:pPr fontAlgn="base"/>
            <a:r>
              <a:rPr lang="en-US" b="0" i="0" dirty="0">
                <a:solidFill>
                  <a:srgbClr val="23221F"/>
                </a:solidFill>
                <a:effectLst/>
                <a:latin typeface="Open Sans"/>
              </a:rPr>
              <a:t>If the righteous will be rewarded in the earth,</a:t>
            </a:r>
            <a:br>
              <a:rPr lang="en-US" b="0" i="0" dirty="0">
                <a:solidFill>
                  <a:srgbClr val="23221F"/>
                </a:solidFill>
                <a:effectLst/>
                <a:latin typeface="Open Sans"/>
              </a:rPr>
            </a:br>
            <a:r>
              <a:rPr lang="en-US" b="0" i="0" dirty="0">
                <a:solidFill>
                  <a:srgbClr val="23221F"/>
                </a:solidFill>
                <a:effectLst/>
                <a:latin typeface="Open Sans"/>
              </a:rPr>
              <a:t>How much more the wicked and the sinner!</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5"/>
              </a:rPr>
              <a:t>Proverbs 24:12</a:t>
            </a:r>
            <a:endParaRPr lang="en-US" b="0" i="0" dirty="0">
              <a:solidFill>
                <a:srgbClr val="8A7C3C"/>
              </a:solidFill>
              <a:effectLst/>
              <a:latin typeface="Museo"/>
            </a:endParaRPr>
          </a:p>
          <a:p>
            <a:pPr fontAlgn="base"/>
            <a:r>
              <a:rPr lang="en-US" b="0" i="0" dirty="0">
                <a:solidFill>
                  <a:srgbClr val="23221F"/>
                </a:solidFill>
                <a:effectLst/>
                <a:latin typeface="Open Sans"/>
              </a:rPr>
              <a:t>If you say, “See, we did not know this,”</a:t>
            </a:r>
            <a:br>
              <a:rPr lang="en-US" b="0" i="0" dirty="0">
                <a:solidFill>
                  <a:srgbClr val="23221F"/>
                </a:solidFill>
                <a:effectLst/>
                <a:latin typeface="Open Sans"/>
              </a:rPr>
            </a:br>
            <a:r>
              <a:rPr lang="en-US" b="0" i="0" dirty="0">
                <a:solidFill>
                  <a:srgbClr val="23221F"/>
                </a:solidFill>
                <a:effectLst/>
                <a:latin typeface="Open Sans"/>
              </a:rPr>
              <a:t>Does He not consider it who weighs the hearts?</a:t>
            </a:r>
            <a:br>
              <a:rPr lang="en-US" b="0" i="0" dirty="0">
                <a:solidFill>
                  <a:srgbClr val="23221F"/>
                </a:solidFill>
                <a:effectLst/>
                <a:latin typeface="Open Sans"/>
              </a:rPr>
            </a:br>
            <a:r>
              <a:rPr lang="en-US" b="0" i="0" dirty="0">
                <a:solidFill>
                  <a:srgbClr val="23221F"/>
                </a:solidFill>
                <a:effectLst/>
                <a:latin typeface="Open Sans"/>
              </a:rPr>
              <a:t>And does He not know it who keeps your soul?</a:t>
            </a:r>
            <a:br>
              <a:rPr lang="en-US" b="0" i="0" dirty="0">
                <a:solidFill>
                  <a:srgbClr val="23221F"/>
                </a:solidFill>
                <a:effectLst/>
                <a:latin typeface="Open Sans"/>
              </a:rPr>
            </a:br>
            <a:r>
              <a:rPr lang="en-US" b="0" i="0" dirty="0">
                <a:solidFill>
                  <a:srgbClr val="23221F"/>
                </a:solidFill>
                <a:effectLst/>
                <a:latin typeface="Open Sans"/>
              </a:rPr>
              <a:t>And will He not render to man according to his work?</a:t>
            </a:r>
          </a:p>
          <a:p>
            <a:pPr fontAlgn="base"/>
            <a:endParaRPr lang="en-US" b="1" i="0" u="none" strike="noStrike" dirty="0">
              <a:solidFill>
                <a:srgbClr val="39547F"/>
              </a:solidFill>
              <a:effectLst/>
              <a:latin typeface="Open Sans"/>
              <a:hlinkClick r:id="rId6"/>
            </a:endParaRPr>
          </a:p>
          <a:p>
            <a:pPr fontAlgn="base"/>
            <a:r>
              <a:rPr lang="en-US" b="1" i="0" u="none" strike="noStrike" dirty="0">
                <a:solidFill>
                  <a:srgbClr val="39547F"/>
                </a:solidFill>
                <a:effectLst/>
                <a:latin typeface="Open Sans"/>
                <a:hlinkClick r:id="rId6"/>
              </a:rPr>
              <a:t>Romans 2:6</a:t>
            </a:r>
            <a:endParaRPr lang="en-US" b="0" i="0" dirty="0">
              <a:solidFill>
                <a:srgbClr val="8A7C3C"/>
              </a:solidFill>
              <a:effectLst/>
              <a:latin typeface="Museo"/>
            </a:endParaRPr>
          </a:p>
          <a:p>
            <a:pPr fontAlgn="base"/>
            <a:r>
              <a:rPr lang="en-US" b="0" i="0" dirty="0">
                <a:solidFill>
                  <a:srgbClr val="23221F"/>
                </a:solidFill>
                <a:effectLst/>
                <a:latin typeface="Open Sans"/>
              </a:rPr>
              <a:t>who </a:t>
            </a:r>
            <a:r>
              <a:rPr lang="en-US" b="0" i="0" cap="small" dirty="0">
                <a:solidFill>
                  <a:srgbClr val="23221F"/>
                </a:solidFill>
                <a:effectLst/>
                <a:latin typeface="Open Sans"/>
              </a:rPr>
              <a:t>will render to each person according to his deeds</a:t>
            </a:r>
            <a:r>
              <a:rPr lang="en-US" b="0" i="0" dirty="0">
                <a:solidFill>
                  <a:srgbClr val="23221F"/>
                </a:solidFill>
                <a:effectLst/>
                <a:latin typeface="Open Sans"/>
              </a:rPr>
              <a:t>:</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7"/>
              </a:rPr>
              <a:t>1 Corinthians 3:8</a:t>
            </a:r>
            <a:endParaRPr lang="en-US" b="0" i="0" dirty="0">
              <a:solidFill>
                <a:srgbClr val="8A7C3C"/>
              </a:solidFill>
              <a:effectLst/>
              <a:latin typeface="Museo"/>
            </a:endParaRPr>
          </a:p>
          <a:p>
            <a:pPr fontAlgn="base"/>
            <a:r>
              <a:rPr lang="en-US" b="0" i="0" dirty="0">
                <a:solidFill>
                  <a:srgbClr val="23221F"/>
                </a:solidFill>
                <a:effectLst/>
                <a:latin typeface="Open Sans"/>
              </a:rPr>
              <a:t>Now he who plants and he who waters are one; but each will receive his own reward according to his own labor.</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8"/>
              </a:rPr>
              <a:t>1 Corinthians 4:5</a:t>
            </a:r>
            <a:endParaRPr lang="en-US" b="0" i="0" dirty="0">
              <a:solidFill>
                <a:srgbClr val="8A7C3C"/>
              </a:solidFill>
              <a:effectLst/>
              <a:latin typeface="Museo"/>
            </a:endParaRPr>
          </a:p>
          <a:p>
            <a:pPr fontAlgn="base"/>
            <a:r>
              <a:rPr lang="en-US" b="0" i="0" dirty="0">
                <a:solidFill>
                  <a:srgbClr val="23221F"/>
                </a:solidFill>
                <a:effectLst/>
                <a:latin typeface="Open Sans"/>
              </a:rPr>
              <a:t>Therefore do not go on passing judgment before the time, but wait until the Lord comes who will both bring to light the things hidden in the darkness and disclose the motives of men’s hearts; and then each man’s praise will come to him from God.</a:t>
            </a:r>
          </a:p>
          <a:p>
            <a:pPr fontAlgn="base"/>
            <a:endParaRPr lang="en-US" b="0" i="0" u="none" strike="noStrike" dirty="0">
              <a:solidFill>
                <a:srgbClr val="23221F"/>
              </a:solidFill>
              <a:effectLst/>
              <a:latin typeface="Open Sans"/>
              <a:hlinkClick r:id="rId9"/>
            </a:endParaRPr>
          </a:p>
          <a:p>
            <a:pPr fontAlgn="base"/>
            <a:r>
              <a:rPr lang="en-US" b="1" i="0" u="none" strike="noStrike" dirty="0">
                <a:solidFill>
                  <a:srgbClr val="39547F"/>
                </a:solidFill>
                <a:effectLst/>
                <a:latin typeface="Open Sans"/>
                <a:hlinkClick r:id="rId9"/>
              </a:rPr>
              <a:t>2 Corinthians 5:10</a:t>
            </a:r>
            <a:endParaRPr lang="en-US" b="0" i="0" dirty="0">
              <a:solidFill>
                <a:srgbClr val="8A7C3C"/>
              </a:solidFill>
              <a:effectLst/>
              <a:latin typeface="Museo"/>
            </a:endParaRPr>
          </a:p>
          <a:p>
            <a:pPr fontAlgn="base"/>
            <a:r>
              <a:rPr lang="en-US" b="0" i="0" dirty="0">
                <a:solidFill>
                  <a:srgbClr val="23221F"/>
                </a:solidFill>
                <a:effectLst/>
                <a:latin typeface="Open Sans"/>
              </a:rPr>
              <a:t>For we must all appear before the judgment seat of Christ, so that each one may be recompensed for his deeds in the body, according to what he has done, whether good or bad.</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10"/>
              </a:rPr>
              <a:t>Colossians 3:25</a:t>
            </a:r>
            <a:endParaRPr lang="en-US" b="0" i="0" dirty="0">
              <a:solidFill>
                <a:srgbClr val="8A7C3C"/>
              </a:solidFill>
              <a:effectLst/>
              <a:latin typeface="Museo"/>
            </a:endParaRPr>
          </a:p>
          <a:p>
            <a:pPr fontAlgn="base"/>
            <a:r>
              <a:rPr lang="en-US" b="0" i="0" dirty="0">
                <a:solidFill>
                  <a:srgbClr val="23221F"/>
                </a:solidFill>
                <a:effectLst/>
                <a:latin typeface="Open Sans"/>
              </a:rPr>
              <a:t>For he who does wrong will receive the consequences of the wrong which he has done, and that without partiality.</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11"/>
              </a:rPr>
              <a:t>1 Peter 1:17</a:t>
            </a:r>
            <a:endParaRPr lang="en-US" b="0" i="0" dirty="0">
              <a:solidFill>
                <a:srgbClr val="8A7C3C"/>
              </a:solidFill>
              <a:effectLst/>
              <a:latin typeface="Museo"/>
            </a:endParaRPr>
          </a:p>
          <a:p>
            <a:pPr fontAlgn="base"/>
            <a:r>
              <a:rPr lang="en-US" b="0" i="0" dirty="0">
                <a:solidFill>
                  <a:srgbClr val="23221F"/>
                </a:solidFill>
                <a:effectLst/>
                <a:latin typeface="Open Sans"/>
              </a:rPr>
              <a:t>If you address as Father the One who impartially judges according to each one’s work, conduct yourselves in fear during the time of your stay on earth;</a:t>
            </a:r>
          </a:p>
          <a:p>
            <a:pPr fontAlgn="base"/>
            <a:endParaRPr lang="en-US" b="0" i="0" dirty="0">
              <a:solidFill>
                <a:srgbClr val="23221F"/>
              </a:solidFill>
              <a:effectLst/>
              <a:latin typeface="Open Sans"/>
            </a:endParaRPr>
          </a:p>
          <a:p>
            <a:pPr fontAlgn="base"/>
            <a:r>
              <a:rPr lang="en-US" b="1" i="0" u="none" strike="noStrike" dirty="0">
                <a:solidFill>
                  <a:srgbClr val="39547F"/>
                </a:solidFill>
                <a:effectLst/>
                <a:latin typeface="Open Sans"/>
                <a:hlinkClick r:id="rId12"/>
              </a:rPr>
              <a:t>Revelation 20:12</a:t>
            </a:r>
            <a:endParaRPr lang="en-US" b="0" i="0" dirty="0">
              <a:solidFill>
                <a:srgbClr val="8A7C3C"/>
              </a:solidFill>
              <a:effectLst/>
              <a:latin typeface="Museo"/>
            </a:endParaRPr>
          </a:p>
          <a:p>
            <a:pPr fontAlgn="base"/>
            <a:r>
              <a:rPr lang="en-US" b="0" i="0" dirty="0">
                <a:solidFill>
                  <a:srgbClr val="23221F"/>
                </a:solidFill>
                <a:effectLst/>
                <a:latin typeface="Open Sans"/>
              </a:rPr>
              <a:t>And I saw the dead, the great and the small, standing before the throne, and books were opened; and another book was opened, which is the book of life; and the dead were judged from the things which were written in the books, according to their deeds.</a:t>
            </a:r>
          </a:p>
          <a:p>
            <a:pPr fontAlgn="base"/>
            <a:endParaRPr lang="en-US" b="0" i="0" dirty="0">
              <a:solidFill>
                <a:srgbClr val="23221F"/>
              </a:solidFill>
              <a:effectLst/>
              <a:latin typeface="Open Sans"/>
            </a:endParaRPr>
          </a:p>
          <a:p>
            <a:pPr fontAlgn="base"/>
            <a:endParaRPr lang="en-US" b="0" i="0" dirty="0">
              <a:solidFill>
                <a:srgbClr val="23221F"/>
              </a:solidFill>
              <a:effectLst/>
              <a:latin typeface="Open Sans"/>
            </a:endParaRPr>
          </a:p>
          <a:p>
            <a:endParaRPr lang="en-US" dirty="0"/>
          </a:p>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16</a:t>
            </a:fld>
            <a:endParaRPr lang="en-US"/>
          </a:p>
        </p:txBody>
      </p:sp>
    </p:spTree>
    <p:extLst>
      <p:ext uri="{BB962C8B-B14F-4D97-AF65-F5344CB8AC3E}">
        <p14:creationId xmlns:p14="http://schemas.microsoft.com/office/powerpoint/2010/main" val="301939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is judged by what it does, what it allows, how it remains true to the Lord, etc.</a:t>
            </a:r>
          </a:p>
          <a:p>
            <a:endParaRPr lang="en-US" dirty="0"/>
          </a:p>
          <a:p>
            <a:r>
              <a:rPr lang="en-US" dirty="0"/>
              <a:t>But individuals within the church are known and judged based on their own loyalty and faithfulness to the Lord.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36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Vs. 24</a:t>
            </a:r>
          </a:p>
          <a:p>
            <a:r>
              <a:rPr lang="en-US" b="1" i="1" u="none" dirty="0"/>
              <a:t>“Deep things of Satan”???</a:t>
            </a:r>
          </a:p>
          <a:p>
            <a:r>
              <a:rPr lang="en-US" b="1" i="1" u="sng" dirty="0"/>
              <a:t>Lion and the Lamb</a:t>
            </a:r>
            <a:r>
              <a:rPr lang="en-US" b="1" i="1" u="none" dirty="0"/>
              <a:t> Newport, 153</a:t>
            </a:r>
          </a:p>
          <a:p>
            <a:r>
              <a:rPr lang="en-US" b="0" i="0" u="none" dirty="0"/>
              <a:t>This reference is frequently interpreted as an attack upon an incipient Gnosticism. The “</a:t>
            </a:r>
            <a:r>
              <a:rPr lang="en-US" b="0" i="0" u="none" dirty="0" err="1"/>
              <a:t>gnostics</a:t>
            </a:r>
            <a:r>
              <a:rPr lang="en-US" b="0" i="0" u="none" dirty="0"/>
              <a:t>” were those who believed that God had given to them some special knowledge which automatically </a:t>
            </a:r>
            <a:r>
              <a:rPr lang="en-US" b="0" i="0" u="none" dirty="0" err="1"/>
              <a:t>mae</a:t>
            </a:r>
            <a:r>
              <a:rPr lang="en-US" b="0" i="0" u="none" dirty="0"/>
              <a:t> them children of God.</a:t>
            </a:r>
          </a:p>
          <a:p>
            <a:r>
              <a:rPr lang="en-US" b="0" i="0" u="none" dirty="0"/>
              <a:t>     Johnson suggests that the reasoning of some in the early church (the Nicolaitans) may have suggested that the only effective way to be learned only by experience. In fact, only those who have really experienced sin can truly appreciate grace. Thus by experiencing the depths of paganism (the deep secrets of Satan”), one would be better equipped to serve Christ or to be an example of freedom to his brothers (compare 1 Cor. 8:9-11). If this is true, the sin of Jezebel is deadly serious because of the depths of its deception. Only a few perceive where the teaching is leading (v. 24).</a:t>
            </a:r>
          </a:p>
          <a:p>
            <a:endParaRPr lang="en-US" b="0" i="0" u="none" dirty="0"/>
          </a:p>
          <a:p>
            <a:r>
              <a:rPr lang="en-US" b="1" i="0" u="sng" dirty="0"/>
              <a:t>Romans 6:1-2</a:t>
            </a:r>
            <a:r>
              <a:rPr lang="en-US" b="0" i="1" u="none" dirty="0"/>
              <a:t> What shall we say then? Are we to continue in sin so that grace may increase? May it never be! How shall we who died to sin still live in it?</a:t>
            </a:r>
            <a:endParaRPr lang="en-US" b="1" i="0" u="sng" dirty="0"/>
          </a:p>
        </p:txBody>
      </p:sp>
      <p:sp>
        <p:nvSpPr>
          <p:cNvPr id="4" name="Slide Number Placeholder 3"/>
          <p:cNvSpPr>
            <a:spLocks noGrp="1"/>
          </p:cNvSpPr>
          <p:nvPr>
            <p:ph type="sldNum" sz="quarter" idx="5"/>
          </p:nvPr>
        </p:nvSpPr>
        <p:spPr/>
        <p:txBody>
          <a:bodyPr/>
          <a:lstStyle/>
          <a:p>
            <a:fld id="{AAC37792-3584-8F44-A228-D4CCCED21F2F}" type="slidenum">
              <a:rPr lang="en-US" smtClean="0"/>
              <a:t>18</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Vs. 26-27</a:t>
            </a:r>
          </a:p>
          <a:p>
            <a:r>
              <a:rPr lang="en-US" b="1" i="1" u="sng" dirty="0"/>
              <a:t>Tyndale</a:t>
            </a:r>
          </a:p>
          <a:p>
            <a:r>
              <a:rPr lang="en-US" dirty="0"/>
              <a:t>The reward for the overcomer is </a:t>
            </a:r>
            <a:r>
              <a:rPr lang="en-US" b="1" i="1" u="sng" dirty="0"/>
              <a:t>authority over the nations</a:t>
            </a:r>
            <a:r>
              <a:rPr lang="en-US" dirty="0"/>
              <a:t> (cf. Ps. 2:8–9), a dazzling prospect but one that demanded great faith from a tiny church. With it is linked He will rule them with an iron </a:t>
            </a:r>
            <a:r>
              <a:rPr lang="en-US" dirty="0" err="1"/>
              <a:t>sceptre</a:t>
            </a:r>
            <a:r>
              <a:rPr lang="en-US" dirty="0"/>
              <a:t> (presumably a staff tipped with iron). The verb rendered rule literally means ‘</a:t>
            </a:r>
            <a:r>
              <a:rPr lang="en-US" b="1" i="1" dirty="0"/>
              <a:t>shepherd</a:t>
            </a:r>
            <a:r>
              <a:rPr lang="en-US" dirty="0"/>
              <a:t>’. We usually think of the shepherd in terms of kindness and tender care. But the shepherd was an autocrat. His power over his flock was absolute, and it is this aspect of the shepherd’s life that is in view. Shepherding with an iron rod might denote no more than strength or firmness were it not linked with breaking to pieces like clay vessels (cf. Ps. 2:9; Jer. 51:20). Further, it is likened to the gift the Father gave the Son. This seems to show that the overcomer will have a place in the final decisive victory of Christ over the world forces opposed to God.</a:t>
            </a:r>
          </a:p>
          <a:p>
            <a:endParaRPr lang="en-US" dirty="0"/>
          </a:p>
          <a:p>
            <a:r>
              <a:rPr lang="en-US" b="1" i="1" dirty="0"/>
              <a:t>Psa. 2:8 Ask of me, and I will make the nations your heritage,</a:t>
            </a:r>
          </a:p>
          <a:p>
            <a:r>
              <a:rPr lang="en-US" b="1" i="1" dirty="0"/>
              <a:t>and the ends of the earth your possession. </a:t>
            </a:r>
          </a:p>
          <a:p>
            <a:r>
              <a:rPr lang="en-US" b="1" i="1" dirty="0"/>
              <a:t>9 You shall break them with a rod of iron and dash them in pieces like a potter’s vessel.”</a:t>
            </a:r>
          </a:p>
          <a:p>
            <a:endParaRPr lang="en-US" dirty="0"/>
          </a:p>
          <a:p>
            <a:r>
              <a:rPr lang="en-US" b="1" u="sng" dirty="0"/>
              <a:t>1 Corinthians 6:1-6</a:t>
            </a:r>
          </a:p>
          <a:p>
            <a:r>
              <a:rPr lang="en-US" b="0" i="1" u="none" dirty="0"/>
              <a:t>Does any one of you, when he has a case against his neighbor, dare to go to law before the unrighteous and not before the saints? Or do you not know that the </a:t>
            </a:r>
            <a:r>
              <a:rPr lang="en-US" b="1" i="1" u="sng" dirty="0"/>
              <a:t>saints will judge the world</a:t>
            </a:r>
            <a:r>
              <a:rPr lang="en-US" b="0" i="1" u="none" dirty="0"/>
              <a:t>? If the world is judged by you, are you not competent to constitute the smallest law courts? Do you not know that </a:t>
            </a:r>
            <a:r>
              <a:rPr lang="en-US" b="1" i="1" u="sng" dirty="0"/>
              <a:t>we will judge angels?</a:t>
            </a:r>
            <a:r>
              <a:rPr lang="en-US" b="0" i="1" u="none" dirty="0"/>
              <a:t> How much more matters of this life? So if you have law courts dealing with matters of this life, do you appoint them as judges who are of no account in the church? I say this to your shame. Is it so, that there is not among you one wise man who will be able to decide between his brethren, but brother goes to law with brother, and that before unbelievers?</a:t>
            </a:r>
          </a:p>
          <a:p>
            <a:r>
              <a:rPr lang="en-US" b="0" i="1" u="none" dirty="0"/>
              <a:t>1 Corinthians 6:1‭-‬6 NASB</a:t>
            </a:r>
          </a:p>
          <a:p>
            <a:r>
              <a:rPr lang="en-US" b="0" i="1" u="none" dirty="0"/>
              <a:t>https://bible.com/bible/100/1co.6.1-6.NASB</a:t>
            </a:r>
          </a:p>
        </p:txBody>
      </p:sp>
      <p:sp>
        <p:nvSpPr>
          <p:cNvPr id="4" name="Slide Number Placeholder 3"/>
          <p:cNvSpPr>
            <a:spLocks noGrp="1"/>
          </p:cNvSpPr>
          <p:nvPr>
            <p:ph type="sldNum" sz="quarter" idx="5"/>
          </p:nvPr>
        </p:nvSpPr>
        <p:spPr/>
        <p:txBody>
          <a:bodyPr/>
          <a:lstStyle/>
          <a:p>
            <a:fld id="{AAC37792-3584-8F44-A228-D4CCCED21F2F}" type="slidenum">
              <a:rPr lang="en-US" smtClean="0"/>
              <a:t>19</a:t>
            </a:fld>
            <a:endParaRPr lang="en-US"/>
          </a:p>
        </p:txBody>
      </p:sp>
    </p:spTree>
    <p:extLst>
      <p:ext uri="{BB962C8B-B14F-4D97-AF65-F5344CB8AC3E}">
        <p14:creationId xmlns:p14="http://schemas.microsoft.com/office/powerpoint/2010/main" val="3751787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6/17/2020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6/17/2020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mailto:pastor@faithprinceton.org" TargetMode="External"/><Relationship Id="rId2" Type="http://schemas.openxmlformats.org/officeDocument/2006/relationships/hyperlink" Target="http://www.faithprinceton.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5764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Tree>
    <p:extLst>
      <p:ext uri="{BB962C8B-B14F-4D97-AF65-F5344CB8AC3E}">
        <p14:creationId xmlns:p14="http://schemas.microsoft.com/office/powerpoint/2010/main" val="287458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346459" y="1507253"/>
            <a:ext cx="11499082" cy="5030455"/>
          </a:xfrm>
        </p:spPr>
        <p:txBody>
          <a:bodyPr>
            <a:noAutofit/>
          </a:bodyPr>
          <a:lstStyle/>
          <a:p>
            <a:pPr marL="0" indent="0">
              <a:buNone/>
            </a:pPr>
            <a:r>
              <a:rPr lang="en-US" sz="2800" b="1" i="1" baseline="30000">
                <a:effectLst/>
                <a:latin typeface="Calibri" panose="020F0502020204030204" pitchFamily="34" charset="0"/>
              </a:rPr>
              <a:t>18 </a:t>
            </a:r>
            <a:r>
              <a:rPr lang="en-US" sz="2800" b="0" i="1">
                <a:effectLst/>
                <a:latin typeface="Calibri" panose="020F0502020204030204" pitchFamily="34" charset="0"/>
              </a:rPr>
              <a:t>“And to the angel of the church in Thyatira write:</a:t>
            </a:r>
          </a:p>
          <a:p>
            <a:pPr marL="0" indent="0">
              <a:buNone/>
            </a:pPr>
            <a:r>
              <a:rPr lang="en-US" sz="2800" b="0" i="1">
                <a:effectLst/>
                <a:latin typeface="Calibri" panose="020F0502020204030204" pitchFamily="34" charset="0"/>
              </a:rPr>
              <a:t>The Son of God, who has eyes like a flame of fire, and His feet are like burnished bronze, says this:</a:t>
            </a:r>
          </a:p>
          <a:p>
            <a:pPr marL="0" indent="0">
              <a:buNone/>
            </a:pPr>
            <a:r>
              <a:rPr lang="en-US" sz="2800" b="1" i="1" baseline="30000">
                <a:effectLst/>
                <a:latin typeface="Calibri" panose="020F0502020204030204" pitchFamily="34" charset="0"/>
              </a:rPr>
              <a:t>19 </a:t>
            </a:r>
            <a:r>
              <a:rPr lang="en-US" sz="2800" b="0" i="1">
                <a:effectLst/>
                <a:latin typeface="Calibri" panose="020F0502020204030204" pitchFamily="34" charset="0"/>
              </a:rPr>
              <a:t>‘I know your deeds, and your love and faith and service and perseverance, and that your deeds of late are greater than at first. </a:t>
            </a:r>
            <a:r>
              <a:rPr lang="en-US" sz="2800" b="1" i="1" baseline="30000">
                <a:effectLst/>
                <a:latin typeface="Calibri" panose="020F0502020204030204" pitchFamily="34" charset="0"/>
              </a:rPr>
              <a:t>20 </a:t>
            </a:r>
            <a:r>
              <a:rPr lang="en-US" sz="2800" b="0" i="1">
                <a:effectLst/>
                <a:latin typeface="Calibri" panose="020F0502020204030204" pitchFamily="34" charset="0"/>
              </a:rPr>
              <a:t>But I have this against you, that you tolerate the woman Jezebel, who calls herself a prophetess, and she teaches and leads My bond-servants astray so that they commit acts of immorality and eat things sacrificed to idols. </a:t>
            </a:r>
            <a:r>
              <a:rPr lang="en-US" sz="2800" b="1" i="1" baseline="30000">
                <a:effectLst/>
                <a:latin typeface="Calibri" panose="020F0502020204030204" pitchFamily="34" charset="0"/>
              </a:rPr>
              <a:t>21 </a:t>
            </a:r>
            <a:r>
              <a:rPr lang="en-US" sz="2800" b="0" i="1">
                <a:effectLst/>
                <a:latin typeface="Calibri" panose="020F0502020204030204" pitchFamily="34" charset="0"/>
              </a:rPr>
              <a:t>I gave her time to repent, and she does not want to repent of her immorality. </a:t>
            </a:r>
            <a:r>
              <a:rPr lang="en-US" sz="2800" b="1" i="1" baseline="30000">
                <a:effectLst/>
                <a:latin typeface="Calibri" panose="020F0502020204030204" pitchFamily="34" charset="0"/>
              </a:rPr>
              <a:t>22 </a:t>
            </a:r>
            <a:r>
              <a:rPr lang="en-US" sz="2800" b="0" i="1">
                <a:effectLst/>
                <a:latin typeface="Calibri" panose="020F0502020204030204" pitchFamily="34" charset="0"/>
              </a:rPr>
              <a:t>Behold, I will throw her on a bed of sickness, and those who commit adultery with her into great tribulation, unless they repent of her deeds. </a:t>
            </a:r>
          </a:p>
        </p:txBody>
      </p:sp>
    </p:spTree>
    <p:extLst>
      <p:ext uri="{BB962C8B-B14F-4D97-AF65-F5344CB8AC3E}">
        <p14:creationId xmlns:p14="http://schemas.microsoft.com/office/powerpoint/2010/main" val="1464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565220" y="1519813"/>
            <a:ext cx="11085634" cy="5086977"/>
          </a:xfrm>
        </p:spPr>
        <p:txBody>
          <a:bodyPr>
            <a:noAutofit/>
          </a:bodyPr>
          <a:lstStyle/>
          <a:p>
            <a:pPr marL="0" indent="0">
              <a:buNone/>
            </a:pPr>
            <a:r>
              <a:rPr lang="en-US" sz="2800" b="1" i="1" baseline="30000">
                <a:effectLst/>
                <a:latin typeface="Calibri" panose="020F0502020204030204" pitchFamily="34" charset="0"/>
              </a:rPr>
              <a:t>	</a:t>
            </a:r>
            <a:r>
              <a:rPr lang="en-US" sz="2800" b="1" i="1">
                <a:effectLst/>
                <a:latin typeface="Calibri" panose="020F0502020204030204" pitchFamily="34" charset="0"/>
              </a:rPr>
              <a:t>continued</a:t>
            </a:r>
          </a:p>
          <a:p>
            <a:pPr marL="0" indent="0">
              <a:buNone/>
            </a:pPr>
            <a:r>
              <a:rPr lang="en-US" sz="2800" b="1" i="1" baseline="30000">
                <a:effectLst/>
                <a:latin typeface="Calibri" panose="020F0502020204030204" pitchFamily="34" charset="0"/>
              </a:rPr>
              <a:t>23 </a:t>
            </a:r>
            <a:r>
              <a:rPr lang="en-US" sz="2800" b="0" i="1">
                <a:effectLst/>
                <a:latin typeface="Calibri" panose="020F0502020204030204" pitchFamily="34" charset="0"/>
              </a:rPr>
              <a:t>And I will kill her children with pestilence, and all the churches will know that I am He who searches the minds and hearts; and I will give to each one of you according to your deeds. </a:t>
            </a:r>
            <a:r>
              <a:rPr lang="en-US" sz="2800" b="1" i="1" baseline="30000">
                <a:effectLst/>
                <a:latin typeface="Calibri" panose="020F0502020204030204" pitchFamily="34" charset="0"/>
              </a:rPr>
              <a:t>24 </a:t>
            </a:r>
            <a:r>
              <a:rPr lang="en-US" sz="2800" b="0" i="1">
                <a:effectLst/>
                <a:latin typeface="Calibri" panose="020F0502020204030204" pitchFamily="34" charset="0"/>
              </a:rPr>
              <a:t>But I say to you, the rest who are in Thyatira, who do not hold this teaching, who have not known the deep things of Satan, as they call them—I place no other burden on you. </a:t>
            </a:r>
            <a:r>
              <a:rPr lang="en-US" sz="2800" b="1" i="1" baseline="30000">
                <a:effectLst/>
                <a:latin typeface="Calibri" panose="020F0502020204030204" pitchFamily="34" charset="0"/>
              </a:rPr>
              <a:t>25 </a:t>
            </a:r>
            <a:r>
              <a:rPr lang="en-US" sz="2800" b="0" i="1">
                <a:effectLst/>
                <a:latin typeface="Calibri" panose="020F0502020204030204" pitchFamily="34" charset="0"/>
              </a:rPr>
              <a:t>Nevertheless what you have, hold fast until I come. </a:t>
            </a:r>
            <a:r>
              <a:rPr lang="en-US" sz="2800" b="1" i="1" baseline="30000">
                <a:effectLst/>
                <a:latin typeface="Calibri" panose="020F0502020204030204" pitchFamily="34" charset="0"/>
              </a:rPr>
              <a:t>26 </a:t>
            </a:r>
            <a:r>
              <a:rPr lang="en-US" sz="2800" b="0" i="1">
                <a:effectLst/>
                <a:latin typeface="Calibri" panose="020F0502020204030204" pitchFamily="34" charset="0"/>
              </a:rPr>
              <a:t>He who overcomes, and he who keeps My deeds until the end, </a:t>
            </a:r>
            <a:r>
              <a:rPr lang="en-US" sz="2800" b="0" i="1" cap="small">
                <a:effectLst/>
                <a:latin typeface="Calibri" panose="020F0502020204030204" pitchFamily="34" charset="0"/>
              </a:rPr>
              <a:t>to him I will give authority over the</a:t>
            </a:r>
            <a:r>
              <a:rPr lang="en-US" sz="2800" b="0" i="1">
                <a:effectLst/>
                <a:latin typeface="Calibri" panose="020F0502020204030204" pitchFamily="34" charset="0"/>
              </a:rPr>
              <a:t> </a:t>
            </a:r>
            <a:r>
              <a:rPr lang="en-US" sz="2800" b="0" i="1" cap="small">
                <a:effectLst/>
                <a:latin typeface="Calibri" panose="020F0502020204030204" pitchFamily="34" charset="0"/>
              </a:rPr>
              <a:t>nations</a:t>
            </a:r>
            <a:r>
              <a:rPr lang="en-US" sz="2800" b="0" i="1">
                <a:effectLst/>
                <a:latin typeface="Calibri" panose="020F0502020204030204" pitchFamily="34" charset="0"/>
              </a:rPr>
              <a:t>; </a:t>
            </a:r>
            <a:r>
              <a:rPr lang="en-US" sz="2800" b="1" i="1" baseline="30000">
                <a:effectLst/>
                <a:latin typeface="Calibri" panose="020F0502020204030204" pitchFamily="34" charset="0"/>
              </a:rPr>
              <a:t>27 </a:t>
            </a:r>
            <a:r>
              <a:rPr lang="en-US" sz="2800" b="0" i="1" cap="small">
                <a:effectLst/>
                <a:latin typeface="Calibri" panose="020F0502020204030204" pitchFamily="34" charset="0"/>
              </a:rPr>
              <a:t>and he shall</a:t>
            </a:r>
            <a:r>
              <a:rPr lang="en-US" sz="2800" b="0" i="1">
                <a:effectLst/>
                <a:latin typeface="Calibri" panose="020F0502020204030204" pitchFamily="34" charset="0"/>
              </a:rPr>
              <a:t> </a:t>
            </a:r>
            <a:r>
              <a:rPr lang="en-US" sz="2800" b="0" i="1" cap="small">
                <a:effectLst/>
                <a:latin typeface="Calibri" panose="020F0502020204030204" pitchFamily="34" charset="0"/>
              </a:rPr>
              <a:t>rule them with a rod of iron</a:t>
            </a:r>
            <a:r>
              <a:rPr lang="en-US" sz="2800" b="0" i="1">
                <a:effectLst/>
                <a:latin typeface="Calibri" panose="020F0502020204030204" pitchFamily="34" charset="0"/>
              </a:rPr>
              <a:t>, </a:t>
            </a:r>
            <a:r>
              <a:rPr lang="en-US" sz="2800" b="0" i="1" cap="small">
                <a:effectLst/>
                <a:latin typeface="Calibri" panose="020F0502020204030204" pitchFamily="34" charset="0"/>
              </a:rPr>
              <a:t>as the vessels of the potter are broken to pieces,</a:t>
            </a:r>
            <a:r>
              <a:rPr lang="en-US" sz="2800" b="0" i="1">
                <a:effectLst/>
                <a:latin typeface="Calibri" panose="020F0502020204030204" pitchFamily="34" charset="0"/>
              </a:rPr>
              <a:t> as I also have received authority from My Father; </a:t>
            </a:r>
            <a:r>
              <a:rPr lang="en-US" sz="2800" b="1" i="1" baseline="30000">
                <a:effectLst/>
                <a:latin typeface="Calibri" panose="020F0502020204030204" pitchFamily="34" charset="0"/>
              </a:rPr>
              <a:t>28 </a:t>
            </a:r>
            <a:r>
              <a:rPr lang="en-US" sz="2800" b="0" i="1">
                <a:effectLst/>
                <a:latin typeface="Calibri" panose="020F0502020204030204" pitchFamily="34" charset="0"/>
              </a:rPr>
              <a:t>and I will give him the morning star. </a:t>
            </a:r>
            <a:r>
              <a:rPr lang="en-US" sz="2800" b="1" i="1" baseline="30000">
                <a:effectLst/>
                <a:latin typeface="Calibri" panose="020F0502020204030204" pitchFamily="34" charset="0"/>
              </a:rPr>
              <a:t>29 </a:t>
            </a:r>
            <a:r>
              <a:rPr lang="en-US" sz="2800" b="0" i="1">
                <a:effectLst/>
                <a:latin typeface="Calibri" panose="020F0502020204030204" pitchFamily="34" charset="0"/>
              </a:rPr>
              <a:t>He who has an ear, let him hear what the Spirit says to the churches.’</a:t>
            </a:r>
          </a:p>
        </p:txBody>
      </p:sp>
    </p:spTree>
    <p:extLst>
      <p:ext uri="{BB962C8B-B14F-4D97-AF65-F5344CB8AC3E}">
        <p14:creationId xmlns:p14="http://schemas.microsoft.com/office/powerpoint/2010/main" val="75013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728504" y="2446239"/>
            <a:ext cx="11105523" cy="825762"/>
          </a:xfrm>
        </p:spPr>
        <p:txBody>
          <a:bodyPr>
            <a:noAutofit/>
          </a:bodyPr>
          <a:lstStyle/>
          <a:p>
            <a:pPr marL="0" indent="0">
              <a:buNone/>
            </a:pPr>
            <a:r>
              <a:rPr lang="en-US" sz="2400" b="0" i="1">
                <a:effectLst/>
                <a:latin typeface="Calibri" panose="020F0502020204030204" pitchFamily="34" charset="0"/>
              </a:rPr>
              <a:t>The Son of God, who has eyes like a </a:t>
            </a:r>
            <a:r>
              <a:rPr lang="en-US" sz="2400" b="1" i="1" u="sng">
                <a:effectLst/>
                <a:latin typeface="Calibri" panose="020F0502020204030204" pitchFamily="34" charset="0"/>
              </a:rPr>
              <a:t>flame of fire</a:t>
            </a:r>
            <a:r>
              <a:rPr lang="en-US" sz="2400" b="0" i="1">
                <a:effectLst/>
                <a:latin typeface="Calibri" panose="020F0502020204030204" pitchFamily="34" charset="0"/>
              </a:rPr>
              <a:t>, and His feet are like </a:t>
            </a:r>
            <a:r>
              <a:rPr lang="en-US" sz="2400" b="1" i="1" u="sng">
                <a:effectLst/>
                <a:latin typeface="Calibri" panose="020F0502020204030204" pitchFamily="34" charset="0"/>
              </a:rPr>
              <a:t>burnished bronze</a:t>
            </a:r>
            <a:endParaRPr lang="en-US" sz="2400">
              <a:effectLst/>
              <a:latin typeface="Calibri" panose="020F0502020204030204" pitchFamily="34" charset="0"/>
            </a:endParaRPr>
          </a:p>
          <a:p>
            <a:pPr lvl="1"/>
            <a:r>
              <a:rPr lang="en-US" sz="2400" b="1" i="1">
                <a:solidFill>
                  <a:srgbClr val="FFC000"/>
                </a:solidFill>
                <a:latin typeface="Calibri" panose="020F0502020204030204" pitchFamily="34" charset="0"/>
              </a:rPr>
              <a:t>Symbolic of Truth/Justice/Judgment</a:t>
            </a:r>
            <a:endParaRPr lang="en-US" sz="2400" b="1" i="1">
              <a:solidFill>
                <a:srgbClr val="FFC000"/>
              </a:solidFill>
              <a:effectLst/>
              <a:latin typeface="Calibri" panose="020F0502020204030204" pitchFamily="34" charset="0"/>
            </a:endParaRP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1924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Introduction/Description of Jesus</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810147" y="3754195"/>
            <a:ext cx="11023879" cy="1175778"/>
          </a:xfrm>
        </p:spPr>
        <p:txBody>
          <a:bodyPr>
            <a:noAutofit/>
          </a:bodyPr>
          <a:lstStyle/>
          <a:p>
            <a:pPr marL="0" indent="0">
              <a:buNone/>
            </a:pPr>
            <a:r>
              <a:rPr lang="en-US" sz="2400" b="1" i="1" baseline="30000">
                <a:effectLst/>
                <a:latin typeface="Calibri" panose="020F0502020204030204" pitchFamily="34" charset="0"/>
              </a:rPr>
              <a:t>19 </a:t>
            </a:r>
            <a:r>
              <a:rPr lang="en-US" sz="2400" b="0" i="1">
                <a:effectLst/>
                <a:latin typeface="Calibri" panose="020F0502020204030204" pitchFamily="34" charset="0"/>
              </a:rPr>
              <a:t>‘I know your </a:t>
            </a:r>
            <a:r>
              <a:rPr lang="en-US" sz="2400" b="1" i="1" u="sng">
                <a:effectLst/>
                <a:latin typeface="Calibri" panose="020F0502020204030204" pitchFamily="34" charset="0"/>
              </a:rPr>
              <a:t>deeds</a:t>
            </a:r>
            <a:r>
              <a:rPr lang="en-US" sz="2400" b="0" i="1">
                <a:effectLst/>
                <a:latin typeface="Calibri" panose="020F0502020204030204" pitchFamily="34" charset="0"/>
              </a:rPr>
              <a:t>, and your </a:t>
            </a:r>
            <a:r>
              <a:rPr lang="en-US" sz="2400" b="1" i="1" u="sng">
                <a:effectLst/>
                <a:latin typeface="Calibri" panose="020F0502020204030204" pitchFamily="34" charset="0"/>
              </a:rPr>
              <a:t>love</a:t>
            </a:r>
            <a:r>
              <a:rPr lang="en-US" sz="2400" b="0" i="1">
                <a:effectLst/>
                <a:latin typeface="Calibri" panose="020F0502020204030204" pitchFamily="34" charset="0"/>
              </a:rPr>
              <a:t> and </a:t>
            </a:r>
            <a:r>
              <a:rPr lang="en-US" sz="2400" b="1" i="1" u="sng">
                <a:effectLst/>
                <a:latin typeface="Calibri" panose="020F0502020204030204" pitchFamily="34" charset="0"/>
              </a:rPr>
              <a:t>faith</a:t>
            </a:r>
            <a:r>
              <a:rPr lang="en-US" sz="2400" b="0" i="1">
                <a:effectLst/>
                <a:latin typeface="Calibri" panose="020F0502020204030204" pitchFamily="34" charset="0"/>
              </a:rPr>
              <a:t> and </a:t>
            </a:r>
            <a:r>
              <a:rPr lang="en-US" sz="2400" b="1" i="1" u="sng">
                <a:effectLst/>
                <a:latin typeface="Calibri" panose="020F0502020204030204" pitchFamily="34" charset="0"/>
              </a:rPr>
              <a:t>service</a:t>
            </a:r>
            <a:r>
              <a:rPr lang="en-US" sz="2400" b="0" i="1">
                <a:effectLst/>
                <a:latin typeface="Calibri" panose="020F0502020204030204" pitchFamily="34" charset="0"/>
              </a:rPr>
              <a:t> and </a:t>
            </a:r>
            <a:r>
              <a:rPr lang="en-US" sz="2400" b="1" i="1" u="sng">
                <a:effectLst/>
                <a:latin typeface="Calibri" panose="020F0502020204030204" pitchFamily="34" charset="0"/>
              </a:rPr>
              <a:t>perseverance</a:t>
            </a:r>
            <a:r>
              <a:rPr lang="en-US" sz="2400" b="0" i="1">
                <a:effectLst/>
                <a:latin typeface="Calibri" panose="020F0502020204030204" pitchFamily="34" charset="0"/>
              </a:rPr>
              <a:t>, and that your </a:t>
            </a:r>
            <a:r>
              <a:rPr lang="en-US" sz="2400" b="1" i="1" u="sng">
                <a:effectLst/>
                <a:latin typeface="Calibri" panose="020F0502020204030204" pitchFamily="34" charset="0"/>
              </a:rPr>
              <a:t>deeds</a:t>
            </a:r>
            <a:r>
              <a:rPr lang="en-US" sz="2400" b="0" i="1">
                <a:effectLst/>
                <a:latin typeface="Calibri" panose="020F0502020204030204" pitchFamily="34" charset="0"/>
              </a:rPr>
              <a:t> of late are greater than at first. </a:t>
            </a:r>
          </a:p>
          <a:p>
            <a:pPr lvl="1"/>
            <a:r>
              <a:rPr lang="en-US" sz="2400" i="1">
                <a:solidFill>
                  <a:schemeClr val="bg1"/>
                </a:solidFill>
                <a:latin typeface="Calibri" panose="020F0502020204030204" pitchFamily="34" charset="0"/>
              </a:rPr>
              <a:t>Showing progress (unlike Ephesus who was going backwards)</a:t>
            </a:r>
            <a:endParaRPr lang="en-US" sz="2400" b="0" i="1">
              <a:solidFill>
                <a:schemeClr val="bg1"/>
              </a:solidFill>
              <a:effectLst/>
              <a:latin typeface="Calibri" panose="020F0502020204030204" pitchFamily="34" charset="0"/>
            </a:endParaRPr>
          </a:p>
          <a:p>
            <a:pPr marL="457200" lvl="1" indent="0">
              <a:buNone/>
            </a:pPr>
            <a:endParaRPr lang="en-US" b="0" i="1">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169420"/>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Praise/Commendation</a:t>
            </a:r>
          </a:p>
        </p:txBody>
      </p:sp>
      <p:sp>
        <p:nvSpPr>
          <p:cNvPr id="9" name="TextBox 8">
            <a:extLst>
              <a:ext uri="{FF2B5EF4-FFF2-40B4-BE49-F238E27FC236}">
                <a16:creationId xmlns:a16="http://schemas.microsoft.com/office/drawing/2014/main" id="{174D5E90-CA29-B14F-93AA-7B62B26D83B8}"/>
              </a:ext>
            </a:extLst>
          </p:cNvPr>
          <p:cNvSpPr txBox="1"/>
          <p:nvPr/>
        </p:nvSpPr>
        <p:spPr>
          <a:xfrm>
            <a:off x="1193241" y="4880460"/>
            <a:ext cx="10640785" cy="1938992"/>
          </a:xfrm>
          <a:prstGeom prst="rect">
            <a:avLst/>
          </a:prstGeom>
          <a:noFill/>
        </p:spPr>
        <p:txBody>
          <a:bodyPr wrap="square">
            <a:spAutoFit/>
          </a:bodyPr>
          <a:lstStyle/>
          <a:p>
            <a:r>
              <a:rPr lang="en-US" sz="2000" b="1">
                <a:solidFill>
                  <a:srgbClr val="FFC000"/>
                </a:solidFill>
                <a:latin typeface="Calibri" panose="020F0502020204030204" pitchFamily="34" charset="0"/>
              </a:rPr>
              <a:t>Sunday 5/31/20 sermon: 2 Peter 1:5-7 </a:t>
            </a:r>
            <a:r>
              <a:rPr lang="en-US" sz="2000" b="0" i="0">
                <a:solidFill>
                  <a:srgbClr val="000000"/>
                </a:solidFill>
                <a:effectLst/>
                <a:latin typeface="Helvetica Neue"/>
              </a:rPr>
              <a:t> </a:t>
            </a:r>
            <a:r>
              <a:rPr lang="en-US" sz="2000" b="1" i="1" baseline="30000">
                <a:solidFill>
                  <a:srgbClr val="000000"/>
                </a:solidFill>
                <a:effectLst/>
                <a:latin typeface="Calibri" panose="020F0502020204030204" pitchFamily="34" charset="0"/>
              </a:rPr>
              <a:t>5 </a:t>
            </a:r>
            <a:r>
              <a:rPr lang="en-US" sz="2000" b="0" i="1">
                <a:solidFill>
                  <a:srgbClr val="000000"/>
                </a:solidFill>
                <a:effectLst/>
                <a:latin typeface="Calibri" panose="020F0502020204030204" pitchFamily="34" charset="0"/>
              </a:rPr>
              <a:t>Now for this very reason also, applying all diligence, in your </a:t>
            </a:r>
            <a:r>
              <a:rPr lang="en-US" sz="2000" b="1" i="1" u="sng">
                <a:solidFill>
                  <a:srgbClr val="000000"/>
                </a:solidFill>
                <a:effectLst/>
                <a:latin typeface="Calibri" panose="020F0502020204030204" pitchFamily="34" charset="0"/>
              </a:rPr>
              <a:t>faith</a:t>
            </a:r>
            <a:r>
              <a:rPr lang="en-US" sz="2000" b="0" i="1">
                <a:solidFill>
                  <a:srgbClr val="000000"/>
                </a:solidFill>
                <a:effectLst/>
                <a:latin typeface="Calibri" panose="020F0502020204030204" pitchFamily="34" charset="0"/>
              </a:rPr>
              <a:t> supply moral excellence, and in your moral excellence, knowledge, </a:t>
            </a:r>
            <a:r>
              <a:rPr lang="en-US" sz="2000" b="1" i="1" baseline="30000">
                <a:solidFill>
                  <a:srgbClr val="000000"/>
                </a:solidFill>
                <a:effectLst/>
                <a:latin typeface="Calibri" panose="020F0502020204030204" pitchFamily="34" charset="0"/>
              </a:rPr>
              <a:t>6  </a:t>
            </a:r>
            <a:r>
              <a:rPr lang="en-US" sz="2000" b="0" i="1">
                <a:solidFill>
                  <a:srgbClr val="000000"/>
                </a:solidFill>
                <a:effectLst/>
                <a:latin typeface="Calibri" panose="020F0502020204030204" pitchFamily="34" charset="0"/>
              </a:rPr>
              <a:t>and in your knowledge, self-control, and in your self-control, </a:t>
            </a:r>
            <a:r>
              <a:rPr lang="en-US" sz="2000" b="1" i="1" u="sng">
                <a:solidFill>
                  <a:srgbClr val="000000"/>
                </a:solidFill>
                <a:effectLst/>
                <a:latin typeface="Calibri" panose="020F0502020204030204" pitchFamily="34" charset="0"/>
              </a:rPr>
              <a:t>perseverance</a:t>
            </a:r>
            <a:r>
              <a:rPr lang="en-US" sz="2000" b="0" i="1">
                <a:solidFill>
                  <a:srgbClr val="000000"/>
                </a:solidFill>
                <a:effectLst/>
                <a:latin typeface="Calibri" panose="020F0502020204030204" pitchFamily="34" charset="0"/>
              </a:rPr>
              <a:t>, and in your perseverance, godliness, </a:t>
            </a:r>
            <a:r>
              <a:rPr lang="en-US" sz="2000" b="1" i="1" baseline="30000">
                <a:solidFill>
                  <a:srgbClr val="000000"/>
                </a:solidFill>
                <a:effectLst/>
                <a:latin typeface="Calibri" panose="020F0502020204030204" pitchFamily="34" charset="0"/>
              </a:rPr>
              <a:t>7 </a:t>
            </a:r>
            <a:r>
              <a:rPr lang="en-US" sz="2000" b="0" i="1">
                <a:solidFill>
                  <a:srgbClr val="000000"/>
                </a:solidFill>
                <a:effectLst/>
                <a:latin typeface="Calibri" panose="020F0502020204030204" pitchFamily="34" charset="0"/>
              </a:rPr>
              <a:t>and in your godliness, brotherly </a:t>
            </a:r>
            <a:r>
              <a:rPr lang="en-US" sz="2000" b="1" i="1" u="sng">
                <a:solidFill>
                  <a:srgbClr val="000000"/>
                </a:solidFill>
                <a:effectLst/>
                <a:latin typeface="Calibri" panose="020F0502020204030204" pitchFamily="34" charset="0"/>
              </a:rPr>
              <a:t>kindness</a:t>
            </a:r>
            <a:r>
              <a:rPr lang="en-US" sz="2000" b="0" i="1">
                <a:solidFill>
                  <a:srgbClr val="000000"/>
                </a:solidFill>
                <a:effectLst/>
                <a:latin typeface="Calibri" panose="020F0502020204030204" pitchFamily="34" charset="0"/>
              </a:rPr>
              <a:t>, and in your brotherly kindness, </a:t>
            </a:r>
            <a:r>
              <a:rPr lang="en-US" sz="2000" b="1" i="1" u="sng">
                <a:solidFill>
                  <a:srgbClr val="000000"/>
                </a:solidFill>
                <a:effectLst/>
                <a:latin typeface="Calibri" panose="020F0502020204030204" pitchFamily="34" charset="0"/>
              </a:rPr>
              <a:t>love</a:t>
            </a:r>
            <a:r>
              <a:rPr lang="en-US" sz="2000" b="0" i="1">
                <a:solidFill>
                  <a:srgbClr val="000000"/>
                </a:solidFill>
                <a:effectLst/>
                <a:latin typeface="Calibri" panose="020F0502020204030204" pitchFamily="34" charset="0"/>
              </a:rPr>
              <a:t>. </a:t>
            </a:r>
            <a:r>
              <a:rPr lang="en-US" sz="2000" b="1" i="1" baseline="30000">
                <a:solidFill>
                  <a:srgbClr val="000000"/>
                </a:solidFill>
                <a:effectLst/>
                <a:latin typeface="Calibri" panose="020F0502020204030204" pitchFamily="34" charset="0"/>
              </a:rPr>
              <a:t>8 </a:t>
            </a:r>
            <a:r>
              <a:rPr lang="en-US" sz="2000" b="0" i="1">
                <a:solidFill>
                  <a:srgbClr val="000000"/>
                </a:solidFill>
                <a:effectLst/>
                <a:latin typeface="Calibri" panose="020F0502020204030204" pitchFamily="34" charset="0"/>
              </a:rPr>
              <a:t>For if these qualities are yours and are </a:t>
            </a:r>
            <a:r>
              <a:rPr lang="en-US" sz="2000" b="1" i="1" u="sng">
                <a:solidFill>
                  <a:srgbClr val="000000"/>
                </a:solidFill>
                <a:effectLst/>
                <a:latin typeface="Calibri" panose="020F0502020204030204" pitchFamily="34" charset="0"/>
              </a:rPr>
              <a:t>increasing</a:t>
            </a:r>
            <a:r>
              <a:rPr lang="en-US" sz="2000" b="0" i="1">
                <a:solidFill>
                  <a:srgbClr val="000000"/>
                </a:solidFill>
                <a:effectLst/>
                <a:latin typeface="Calibri" panose="020F0502020204030204" pitchFamily="34" charset="0"/>
              </a:rPr>
              <a:t>, they render you</a:t>
            </a:r>
            <a:r>
              <a:rPr lang="en-US" sz="2000" b="1" i="1" u="sng">
                <a:solidFill>
                  <a:srgbClr val="000000"/>
                </a:solidFill>
                <a:effectLst/>
                <a:latin typeface="Calibri" panose="020F0502020204030204" pitchFamily="34" charset="0"/>
              </a:rPr>
              <a:t> neither useless nor unfruitful</a:t>
            </a:r>
            <a:r>
              <a:rPr lang="en-US" sz="2000" b="0" i="1">
                <a:solidFill>
                  <a:srgbClr val="000000"/>
                </a:solidFill>
                <a:effectLst/>
                <a:latin typeface="Calibri" panose="020F0502020204030204" pitchFamily="34" charset="0"/>
              </a:rPr>
              <a:t> in the true knowledge of our Lord Jesus Christ.</a:t>
            </a:r>
            <a:endParaRPr lang="en-US" sz="2000"/>
          </a:p>
        </p:txBody>
      </p:sp>
    </p:spTree>
    <p:extLst>
      <p:ext uri="{BB962C8B-B14F-4D97-AF65-F5344CB8AC3E}">
        <p14:creationId xmlns:p14="http://schemas.microsoft.com/office/powerpoint/2010/main" val="12953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uiExpand="1" build="p"/>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680321" y="2735665"/>
            <a:ext cx="10984105" cy="1456296"/>
          </a:xfrm>
        </p:spPr>
        <p:txBody>
          <a:bodyPr>
            <a:noAutofit/>
          </a:bodyPr>
          <a:lstStyle/>
          <a:p>
            <a:pPr marL="0" indent="0">
              <a:buNone/>
            </a:pPr>
            <a:r>
              <a:rPr lang="en-US" sz="2400" b="1" i="1" baseline="30000">
                <a:effectLst/>
                <a:latin typeface="Calibri" panose="020F0502020204030204" pitchFamily="34" charset="0"/>
              </a:rPr>
              <a:t>20 </a:t>
            </a:r>
            <a:r>
              <a:rPr lang="en-US" sz="2400" b="0" i="1">
                <a:effectLst/>
                <a:latin typeface="Calibri" panose="020F0502020204030204" pitchFamily="34" charset="0"/>
              </a:rPr>
              <a:t>But I have this against you, that you </a:t>
            </a:r>
            <a:r>
              <a:rPr lang="en-US" sz="2400" b="1" i="1" u="sng">
                <a:effectLst/>
                <a:latin typeface="Calibri" panose="020F0502020204030204" pitchFamily="34" charset="0"/>
              </a:rPr>
              <a:t>tolerate</a:t>
            </a:r>
            <a:r>
              <a:rPr lang="en-US" sz="2400" b="0" i="1">
                <a:effectLst/>
                <a:latin typeface="Calibri" panose="020F0502020204030204" pitchFamily="34" charset="0"/>
              </a:rPr>
              <a:t> the woman Jezebel, who calls herself a prophetess, and she teaches and leads My bond-servants astray so that they commit acts of </a:t>
            </a:r>
            <a:r>
              <a:rPr lang="en-US" sz="2400" b="1" i="1" u="sng">
                <a:effectLst/>
                <a:latin typeface="Calibri" panose="020F0502020204030204" pitchFamily="34" charset="0"/>
              </a:rPr>
              <a:t>immorality</a:t>
            </a:r>
            <a:r>
              <a:rPr lang="en-US" sz="2400" b="0" i="1">
                <a:effectLst/>
                <a:latin typeface="Calibri" panose="020F0502020204030204" pitchFamily="34" charset="0"/>
              </a:rPr>
              <a:t> and eat things sacrificed to </a:t>
            </a:r>
            <a:r>
              <a:rPr lang="en-US" sz="2400" b="1" i="1" u="sng">
                <a:effectLst/>
                <a:latin typeface="Calibri" panose="020F0502020204030204" pitchFamily="34" charset="0"/>
              </a:rPr>
              <a:t>idols</a:t>
            </a:r>
            <a:r>
              <a:rPr lang="en-US" sz="2400" b="0" i="1">
                <a:effectLst/>
                <a:latin typeface="Calibri" panose="020F0502020204030204" pitchFamily="34" charset="0"/>
              </a:rPr>
              <a:t>. </a:t>
            </a:r>
            <a:endParaRPr lang="en-US" b="0" u="sng">
              <a:effectLst/>
              <a:latin typeface="Calibri" panose="020F0502020204030204" pitchFamily="34" charset="0"/>
            </a:endParaRPr>
          </a:p>
        </p:txBody>
      </p:sp>
      <p:sp>
        <p:nvSpPr>
          <p:cNvPr id="5" name="Content Placeholder 4">
            <a:extLst>
              <a:ext uri="{FF2B5EF4-FFF2-40B4-BE49-F238E27FC236}">
                <a16:creationId xmlns:a16="http://schemas.microsoft.com/office/drawing/2014/main" id="{EE22843A-ECB1-4EAB-8759-23D147036BFC}"/>
              </a:ext>
            </a:extLst>
          </p:cNvPr>
          <p:cNvSpPr>
            <a:spLocks noGrp="1"/>
          </p:cNvSpPr>
          <p:nvPr>
            <p:ph idx="1"/>
          </p:nvPr>
        </p:nvSpPr>
        <p:spPr>
          <a:xfrm>
            <a:off x="680321" y="3763925"/>
            <a:ext cx="10984105" cy="2340847"/>
          </a:xfrm>
        </p:spPr>
        <p:txBody>
          <a:bodyPr>
            <a:normAutofit/>
          </a:bodyPr>
          <a:lstStyle/>
          <a:p>
            <a:r>
              <a:rPr lang="en-US" sz="2800" b="1" dirty="0"/>
              <a:t>Jezebel, Wife of Ahab, King of Israel = </a:t>
            </a:r>
            <a:r>
              <a:rPr lang="en-US" sz="2800" b="1" dirty="0">
                <a:solidFill>
                  <a:srgbClr val="FFC000"/>
                </a:solidFill>
              </a:rPr>
              <a:t>1 Kings 16-21; 2 Kings 9</a:t>
            </a:r>
          </a:p>
          <a:p>
            <a:r>
              <a:rPr lang="en-US" sz="2800" b="1" dirty="0"/>
              <a:t>1 Kings 21:25 </a:t>
            </a:r>
            <a:r>
              <a:rPr lang="en-US" sz="2800" b="1" i="1" dirty="0">
                <a:solidFill>
                  <a:schemeClr val="bg1"/>
                </a:solidFill>
              </a:rPr>
              <a:t>Surely there was no one like Ahab who sold himself to do evil in the sight of the LORD, because Jezebel his wife incited him.</a:t>
            </a:r>
            <a:endParaRPr lang="en-US" sz="2800" b="1" dirty="0">
              <a:solidFill>
                <a:schemeClr val="bg1"/>
              </a:solidFill>
            </a:endParaRPr>
          </a:p>
          <a:p>
            <a:endParaRPr lang="en-US" sz="2800" b="1" dirty="0"/>
          </a:p>
        </p:txBody>
      </p:sp>
    </p:spTree>
    <p:extLst>
      <p:ext uri="{BB962C8B-B14F-4D97-AF65-F5344CB8AC3E}">
        <p14:creationId xmlns:p14="http://schemas.microsoft.com/office/powerpoint/2010/main" val="425234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849922" y="2642222"/>
            <a:ext cx="10984105" cy="1456296"/>
          </a:xfrm>
        </p:spPr>
        <p:txBody>
          <a:bodyPr>
            <a:noAutofit/>
          </a:bodyPr>
          <a:lstStyle/>
          <a:p>
            <a:pPr marL="0" indent="0">
              <a:buNone/>
            </a:pPr>
            <a:r>
              <a:rPr lang="en-US" sz="2400" b="1" i="1" baseline="30000" dirty="0">
                <a:effectLst/>
                <a:latin typeface="Calibri" panose="020F0502020204030204" pitchFamily="34" charset="0"/>
              </a:rPr>
              <a:t>20 </a:t>
            </a:r>
            <a:r>
              <a:rPr lang="en-US" sz="2400" b="0" i="1" dirty="0">
                <a:effectLst/>
                <a:latin typeface="Calibri" panose="020F0502020204030204" pitchFamily="34" charset="0"/>
              </a:rPr>
              <a:t>But I have this against you, that you </a:t>
            </a:r>
            <a:r>
              <a:rPr lang="en-US" sz="2400" b="1" i="1" u="sng" dirty="0">
                <a:effectLst/>
                <a:latin typeface="Calibri" panose="020F0502020204030204" pitchFamily="34" charset="0"/>
              </a:rPr>
              <a:t>tolerate</a:t>
            </a:r>
            <a:r>
              <a:rPr lang="en-US" sz="2400" b="0" i="1" dirty="0">
                <a:effectLst/>
                <a:latin typeface="Calibri" panose="020F0502020204030204" pitchFamily="34" charset="0"/>
              </a:rPr>
              <a:t> the woman Jezebel, who calls herself a prophetess, and she teaches and leads My bond-servants astray so that they commit acts of </a:t>
            </a:r>
            <a:r>
              <a:rPr lang="en-US" sz="2400" b="1" i="1" u="sng" dirty="0">
                <a:effectLst/>
                <a:latin typeface="Calibri" panose="020F0502020204030204" pitchFamily="34" charset="0"/>
              </a:rPr>
              <a:t>immorality</a:t>
            </a:r>
            <a:r>
              <a:rPr lang="en-US" sz="2400" b="0" i="1" dirty="0">
                <a:effectLst/>
                <a:latin typeface="Calibri" panose="020F0502020204030204" pitchFamily="34" charset="0"/>
              </a:rPr>
              <a:t> and eat things sacrificed to </a:t>
            </a:r>
            <a:r>
              <a:rPr lang="en-US" sz="2400" b="1" i="1" u="sng" dirty="0">
                <a:effectLst/>
                <a:latin typeface="Calibri" panose="020F0502020204030204" pitchFamily="34" charset="0"/>
              </a:rPr>
              <a:t>idols</a:t>
            </a:r>
            <a:r>
              <a:rPr lang="en-US" sz="2400" b="0" i="1" dirty="0">
                <a:effectLst/>
                <a:latin typeface="Calibri" panose="020F0502020204030204" pitchFamily="34" charset="0"/>
              </a:rPr>
              <a:t>. </a:t>
            </a:r>
            <a:endParaRPr lang="en-US" b="0" u="sng" dirty="0">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2" y="3806130"/>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dirty="0">
                <a:solidFill>
                  <a:schemeClr val="bg1"/>
                </a:solidFill>
              </a:rPr>
              <a:t>Special Consequences</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849922" y="4390905"/>
            <a:ext cx="10984105" cy="1851723"/>
          </a:xfrm>
        </p:spPr>
        <p:txBody>
          <a:bodyPr>
            <a:noAutofit/>
          </a:bodyPr>
          <a:lstStyle/>
          <a:p>
            <a:pPr marL="0" indent="0">
              <a:buNone/>
            </a:pP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21 </a:t>
            </a:r>
            <a:r>
              <a:rPr lang="en-US" sz="2400" b="0" i="1" dirty="0">
                <a:effectLst/>
                <a:latin typeface="Calibri" panose="020F0502020204030204" pitchFamily="34" charset="0"/>
              </a:rPr>
              <a:t>I gave her </a:t>
            </a:r>
            <a:r>
              <a:rPr lang="en-US" sz="2400" b="1" i="1" u="sng" dirty="0">
                <a:effectLst/>
                <a:latin typeface="Calibri" panose="020F0502020204030204" pitchFamily="34" charset="0"/>
              </a:rPr>
              <a:t>time</a:t>
            </a:r>
            <a:r>
              <a:rPr lang="en-US" sz="2400" b="0" i="1" dirty="0">
                <a:effectLst/>
                <a:latin typeface="Calibri" panose="020F0502020204030204" pitchFamily="34" charset="0"/>
              </a:rPr>
              <a:t> to repent, and she does not want to repent of her immorality. </a:t>
            </a:r>
            <a:r>
              <a:rPr lang="en-US" sz="2400" b="1" i="1" baseline="30000" dirty="0">
                <a:effectLst/>
                <a:latin typeface="Calibri" panose="020F0502020204030204" pitchFamily="34" charset="0"/>
              </a:rPr>
              <a:t>22 </a:t>
            </a:r>
            <a:r>
              <a:rPr lang="en-US" sz="2400" b="0" i="1" dirty="0">
                <a:effectLst/>
                <a:latin typeface="Calibri" panose="020F0502020204030204" pitchFamily="34" charset="0"/>
              </a:rPr>
              <a:t>Behold, I will throw her on a bed of sickness, and those who commit adultery with her into great tribulation, unless they </a:t>
            </a:r>
            <a:r>
              <a:rPr lang="en-US" sz="2400" b="1" i="1" u="sng" dirty="0">
                <a:solidFill>
                  <a:srgbClr val="FFC000"/>
                </a:solidFill>
                <a:effectLst/>
                <a:latin typeface="Calibri" panose="020F0502020204030204" pitchFamily="34" charset="0"/>
              </a:rPr>
              <a:t>repent</a:t>
            </a:r>
            <a:r>
              <a:rPr lang="en-US" sz="2400" b="0" i="1" dirty="0">
                <a:effectLst/>
                <a:latin typeface="Calibri" panose="020F0502020204030204" pitchFamily="34" charset="0"/>
              </a:rPr>
              <a:t> of her deeds. </a:t>
            </a:r>
            <a:r>
              <a:rPr lang="en-US" sz="2400" b="1" i="1" baseline="30000" dirty="0">
                <a:effectLst/>
                <a:latin typeface="Calibri" panose="020F0502020204030204" pitchFamily="34" charset="0"/>
              </a:rPr>
              <a:t>23 </a:t>
            </a:r>
            <a:r>
              <a:rPr lang="en-US" sz="2400" b="0" i="1" dirty="0">
                <a:effectLst/>
                <a:latin typeface="Calibri" panose="020F0502020204030204" pitchFamily="34" charset="0"/>
              </a:rPr>
              <a:t>And I will kill her children with </a:t>
            </a:r>
            <a:r>
              <a:rPr lang="en-US" sz="2400" b="1" i="1" u="sng" dirty="0">
                <a:effectLst/>
                <a:latin typeface="Calibri" panose="020F0502020204030204" pitchFamily="34" charset="0"/>
              </a:rPr>
              <a:t>pestilence</a:t>
            </a:r>
            <a:r>
              <a:rPr lang="en-US" sz="2400" b="0" i="1" dirty="0">
                <a:effectLst/>
                <a:latin typeface="Calibri" panose="020F0502020204030204" pitchFamily="34" charset="0"/>
              </a:rPr>
              <a:t>, and </a:t>
            </a:r>
            <a:r>
              <a:rPr lang="en-US" sz="2400" b="1" i="1" u="sng" dirty="0">
                <a:solidFill>
                  <a:schemeClr val="bg1"/>
                </a:solidFill>
                <a:effectLst/>
                <a:latin typeface="Calibri" panose="020F0502020204030204" pitchFamily="34" charset="0"/>
              </a:rPr>
              <a:t>all the churches will know that I am He</a:t>
            </a:r>
            <a:r>
              <a:rPr lang="en-US" sz="2400" b="0" i="1" dirty="0">
                <a:effectLst/>
                <a:latin typeface="Calibri" panose="020F0502020204030204" pitchFamily="34" charset="0"/>
              </a:rPr>
              <a:t> who searches the minds and hearts; and </a:t>
            </a:r>
            <a:r>
              <a:rPr lang="en-US" sz="2400" b="1" i="1" u="sng" dirty="0">
                <a:effectLst/>
                <a:latin typeface="Calibri" panose="020F0502020204030204" pitchFamily="34" charset="0"/>
              </a:rPr>
              <a:t>I will give to each one of you according to your deeds</a:t>
            </a:r>
            <a:r>
              <a:rPr lang="en-US" sz="2400" b="0" i="1" dirty="0">
                <a:effectLst/>
                <a:latin typeface="Calibri" panose="020F0502020204030204" pitchFamily="34" charset="0"/>
              </a:rPr>
              <a:t>. </a:t>
            </a:r>
            <a:endParaRPr lang="en-US" b="0" i="1" dirty="0">
              <a:effectLst/>
              <a:latin typeface="Calibri" panose="020F0502020204030204" pitchFamily="34" charset="0"/>
            </a:endParaRPr>
          </a:p>
        </p:txBody>
      </p:sp>
    </p:spTree>
    <p:extLst>
      <p:ext uri="{BB962C8B-B14F-4D97-AF65-F5344CB8AC3E}">
        <p14:creationId xmlns:p14="http://schemas.microsoft.com/office/powerpoint/2010/main" val="391633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dirty="0"/>
              <a:t>Thyatira – Revelation 2:18-29</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1924261"/>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dirty="0">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849922" y="2491059"/>
            <a:ext cx="10984105" cy="1456296"/>
          </a:xfrm>
        </p:spPr>
        <p:txBody>
          <a:bodyPr>
            <a:noAutofit/>
          </a:bodyPr>
          <a:lstStyle/>
          <a:p>
            <a:pPr marL="0" indent="0">
              <a:buNone/>
            </a:pPr>
            <a:r>
              <a:rPr lang="en-US" sz="2400" b="1" i="1" u="sng" dirty="0">
                <a:effectLst/>
                <a:latin typeface="Calibri" panose="020F0502020204030204" pitchFamily="34" charset="0"/>
              </a:rPr>
              <a:t>I will give to each one of you according to your deeds</a:t>
            </a: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24 </a:t>
            </a:r>
            <a:r>
              <a:rPr lang="en-US" sz="2400" b="0" i="1" dirty="0">
                <a:effectLst/>
                <a:latin typeface="Calibri" panose="020F0502020204030204" pitchFamily="34" charset="0"/>
              </a:rPr>
              <a:t>But I say to you, the rest who are in Thyatira, who do not hold this teaching, who have not known the deep things of Satan, as they call them—</a:t>
            </a:r>
            <a:r>
              <a:rPr lang="en-US" sz="2400" b="1" i="1" u="sng" dirty="0">
                <a:effectLst/>
                <a:latin typeface="Calibri" panose="020F0502020204030204" pitchFamily="34" charset="0"/>
              </a:rPr>
              <a:t>I place no other burden on you</a:t>
            </a:r>
            <a:r>
              <a:rPr lang="en-US" sz="2400" b="0" i="1" dirty="0">
                <a:effectLst/>
                <a:latin typeface="Calibri" panose="020F0502020204030204" pitchFamily="34" charset="0"/>
              </a:rPr>
              <a:t>.</a:t>
            </a:r>
            <a:endParaRPr lang="en-US" b="0" u="sng" dirty="0">
              <a:effectLst/>
              <a:latin typeface="Calibri" panose="020F0502020204030204" pitchFamily="34" charset="0"/>
            </a:endParaRPr>
          </a:p>
        </p:txBody>
      </p:sp>
      <p:sp>
        <p:nvSpPr>
          <p:cNvPr id="3" name="TextBox 2">
            <a:extLst>
              <a:ext uri="{FF2B5EF4-FFF2-40B4-BE49-F238E27FC236}">
                <a16:creationId xmlns:a16="http://schemas.microsoft.com/office/drawing/2014/main" id="{6EC7DD78-95BA-4148-B436-091EA6BF21DA}"/>
              </a:ext>
            </a:extLst>
          </p:cNvPr>
          <p:cNvSpPr txBox="1"/>
          <p:nvPr/>
        </p:nvSpPr>
        <p:spPr>
          <a:xfrm>
            <a:off x="849922" y="3560601"/>
            <a:ext cx="11143604" cy="2677656"/>
          </a:xfrm>
          <a:prstGeom prst="rect">
            <a:avLst/>
          </a:prstGeom>
          <a:noFill/>
        </p:spPr>
        <p:txBody>
          <a:bodyPr wrap="square" rtlCol="0">
            <a:spAutoFit/>
          </a:bodyPr>
          <a:lstStyle/>
          <a:p>
            <a:pPr marL="342900" indent="-342900" algn="l">
              <a:buFont typeface="Arial" panose="020B0604020202020204" pitchFamily="34" charset="0"/>
              <a:buChar char="•"/>
            </a:pPr>
            <a:r>
              <a:rPr lang="en-US" sz="2400" b="1" i="1" dirty="0"/>
              <a:t>According to your deeds = </a:t>
            </a:r>
            <a:r>
              <a:rPr lang="en-US" sz="2400" b="1" i="1" dirty="0">
                <a:solidFill>
                  <a:schemeClr val="bg1"/>
                </a:solidFill>
              </a:rPr>
              <a:t>Psalm 62:12; Prov. 11:31; 24:12;  Romans 2:6; 1 Cor. 3:8; 4:5; 2 Cor. 5:10; Colossians 3:25; 1 Peter 1:17</a:t>
            </a:r>
          </a:p>
          <a:p>
            <a:pPr marL="342900" indent="-342900">
              <a:buFont typeface="Arial" panose="020B0604020202020204" pitchFamily="34" charset="0"/>
              <a:buChar char="•"/>
            </a:pPr>
            <a:r>
              <a:rPr lang="en-US" sz="2400" b="1" i="1" dirty="0">
                <a:solidFill>
                  <a:srgbClr val="FFC000"/>
                </a:solidFill>
              </a:rPr>
              <a:t>Revelation 20:12 </a:t>
            </a:r>
            <a:r>
              <a:rPr lang="en-US" sz="2400" i="1" dirty="0">
                <a:solidFill>
                  <a:schemeClr val="bg1"/>
                </a:solidFill>
                <a:latin typeface="Open Sans"/>
              </a:rPr>
              <a:t>And I saw the dead, the great and the small, standing before the throne, and books were opened; and another book was opened, which is the book of life; and the dead were judged from the things which were written in the books, according to their deeds.</a:t>
            </a:r>
          </a:p>
          <a:p>
            <a:pPr marL="342900" indent="-342900" algn="l">
              <a:buFont typeface="Arial" panose="020B0604020202020204" pitchFamily="34" charset="0"/>
              <a:buChar char="•"/>
            </a:pPr>
            <a:r>
              <a:rPr lang="en-US" sz="2400" b="1" i="1" dirty="0"/>
              <a:t>I place no other burden on you</a:t>
            </a:r>
          </a:p>
        </p:txBody>
      </p:sp>
    </p:spTree>
    <p:extLst>
      <p:ext uri="{BB962C8B-B14F-4D97-AF65-F5344CB8AC3E}">
        <p14:creationId xmlns:p14="http://schemas.microsoft.com/office/powerpoint/2010/main" val="154941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1924261"/>
            <a:ext cx="7624815"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black"/>
                </a:solidFill>
                <a:effectLst/>
                <a:uLnTx/>
                <a:uFillTx/>
                <a:latin typeface="Trebuchet MS" panose="020B0603020202020204"/>
                <a:ea typeface="+mn-ea"/>
                <a:cs typeface="+mn-cs"/>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849922" y="2384734"/>
            <a:ext cx="10984105" cy="1456296"/>
          </a:xfrm>
        </p:spPr>
        <p:txBody>
          <a:bodyPr>
            <a:noAutofit/>
          </a:bodyPr>
          <a:lstStyle/>
          <a:p>
            <a:pPr marL="0" indent="0">
              <a:buNone/>
            </a:pPr>
            <a:r>
              <a:rPr lang="en-US" sz="2400" b="1" i="1" u="sng" dirty="0">
                <a:effectLst/>
                <a:latin typeface="Calibri" panose="020F0502020204030204" pitchFamily="34" charset="0"/>
              </a:rPr>
              <a:t>I will give to each one of you according to your deeds</a:t>
            </a: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24 </a:t>
            </a:r>
            <a:r>
              <a:rPr lang="en-US" sz="2400" b="0" i="1" dirty="0">
                <a:effectLst/>
                <a:latin typeface="Calibri" panose="020F0502020204030204" pitchFamily="34" charset="0"/>
              </a:rPr>
              <a:t>But I say to you, the rest who are in Thyatira, who do not hold this teaching, who have not known the deep things of Satan, as they call them—</a:t>
            </a:r>
            <a:r>
              <a:rPr lang="en-US" sz="2400" b="1" i="1" u="sng" dirty="0">
                <a:effectLst/>
                <a:latin typeface="Calibri" panose="020F0502020204030204" pitchFamily="34" charset="0"/>
              </a:rPr>
              <a:t>I place no other burden on you</a:t>
            </a:r>
            <a:r>
              <a:rPr lang="en-US" sz="2400" b="0" i="1" dirty="0">
                <a:effectLst/>
                <a:latin typeface="Calibri" panose="020F0502020204030204" pitchFamily="34" charset="0"/>
              </a:rPr>
              <a:t>.</a:t>
            </a:r>
            <a:endParaRPr lang="en-US" b="0" u="sng" dirty="0">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461564"/>
            <a:ext cx="7624815"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black"/>
                </a:solidFill>
                <a:effectLst/>
                <a:uLnTx/>
                <a:uFillTx/>
                <a:latin typeface="Trebuchet MS" panose="020B0603020202020204"/>
                <a:ea typeface="+mn-ea"/>
                <a:cs typeface="+mn-cs"/>
              </a:rPr>
              <a:t>Charge/Challenge</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94329" y="4089228"/>
            <a:ext cx="10984105" cy="1456297"/>
          </a:xfrm>
        </p:spPr>
        <p:txBody>
          <a:bodyPr>
            <a:noAutofit/>
          </a:bodyPr>
          <a:lstStyle/>
          <a:p>
            <a:pPr marL="0" indent="0">
              <a:buNone/>
            </a:pP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25 </a:t>
            </a:r>
            <a:r>
              <a:rPr lang="en-US" sz="2400" b="0" i="1" dirty="0">
                <a:effectLst/>
                <a:latin typeface="Calibri" panose="020F0502020204030204" pitchFamily="34" charset="0"/>
              </a:rPr>
              <a:t>Nevertheless what you have, </a:t>
            </a:r>
            <a:r>
              <a:rPr lang="en-US" sz="2400" b="1" i="1" u="sng" dirty="0">
                <a:effectLst/>
                <a:latin typeface="Calibri" panose="020F0502020204030204" pitchFamily="34" charset="0"/>
              </a:rPr>
              <a:t>hold fast</a:t>
            </a:r>
            <a:r>
              <a:rPr lang="en-US" sz="2400" b="0" i="1" dirty="0">
                <a:effectLst/>
                <a:latin typeface="Calibri" panose="020F0502020204030204" pitchFamily="34" charset="0"/>
              </a:rPr>
              <a:t> until I come.</a:t>
            </a:r>
            <a:endParaRPr lang="en-US" b="0" i="1" dirty="0">
              <a:effectLst/>
              <a:latin typeface="Calibri" panose="020F0502020204030204" pitchFamily="34" charset="0"/>
            </a:endParaRPr>
          </a:p>
        </p:txBody>
      </p:sp>
      <p:sp>
        <p:nvSpPr>
          <p:cNvPr id="3" name="TextBox 2">
            <a:extLst>
              <a:ext uri="{FF2B5EF4-FFF2-40B4-BE49-F238E27FC236}">
                <a16:creationId xmlns:a16="http://schemas.microsoft.com/office/drawing/2014/main" id="{6EC7DD78-95BA-4148-B436-091EA6BF21DA}"/>
              </a:ext>
            </a:extLst>
          </p:cNvPr>
          <p:cNvSpPr txBox="1"/>
          <p:nvPr/>
        </p:nvSpPr>
        <p:spPr>
          <a:xfrm>
            <a:off x="1085852" y="4555763"/>
            <a:ext cx="2462471"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white"/>
                </a:solidFill>
                <a:effectLst/>
                <a:uLnTx/>
                <a:uFillTx/>
                <a:latin typeface="Trebuchet MS" panose="020B0603020202020204"/>
                <a:ea typeface="+mn-ea"/>
                <a:cs typeface="+mn-cs"/>
              </a:rPr>
              <a:t>Hold fast = </a:t>
            </a:r>
          </a:p>
        </p:txBody>
      </p:sp>
      <p:pic>
        <p:nvPicPr>
          <p:cNvPr id="5" name="Picture 6">
            <a:extLst>
              <a:ext uri="{FF2B5EF4-FFF2-40B4-BE49-F238E27FC236}">
                <a16:creationId xmlns:a16="http://schemas.microsoft.com/office/drawing/2014/main" id="{5DE55F22-EC73-4240-A86A-6A8EE0725311}"/>
              </a:ext>
            </a:extLst>
          </p:cNvPr>
          <p:cNvPicPr>
            <a:picLocks noChangeAspect="1"/>
          </p:cNvPicPr>
          <p:nvPr/>
        </p:nvPicPr>
        <p:blipFill rotWithShape="1">
          <a:blip r:embed="rId3">
            <a:extLst>
              <a:ext uri="{28A0092B-C50C-407E-A947-70E740481C1C}">
                <a14:useLocalDpi xmlns:a14="http://schemas.microsoft.com/office/drawing/2010/main" val="0"/>
              </a:ext>
            </a:extLst>
          </a:blip>
          <a:srcRect t="3273"/>
          <a:stretch/>
        </p:blipFill>
        <p:spPr>
          <a:xfrm>
            <a:off x="3213230" y="4555763"/>
            <a:ext cx="8765204" cy="2001514"/>
          </a:xfrm>
          <a:prstGeom prst="rect">
            <a:avLst/>
          </a:prstGeom>
        </p:spPr>
      </p:pic>
    </p:spTree>
    <p:extLst>
      <p:ext uri="{BB962C8B-B14F-4D97-AF65-F5344CB8AC3E}">
        <p14:creationId xmlns:p14="http://schemas.microsoft.com/office/powerpoint/2010/main" val="1854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80321" y="2666087"/>
            <a:ext cx="11222371" cy="1173639"/>
          </a:xfrm>
        </p:spPr>
        <p:txBody>
          <a:bodyPr>
            <a:noAutofit/>
          </a:bodyPr>
          <a:lstStyle/>
          <a:p>
            <a:pPr marL="0" indent="0">
              <a:buNone/>
            </a:pPr>
            <a:r>
              <a:rPr lang="en-US" sz="2400" b="1" i="1" u="sng" dirty="0">
                <a:effectLst/>
                <a:latin typeface="Calibri" panose="020F0502020204030204" pitchFamily="34" charset="0"/>
              </a:rPr>
              <a:t>I will give to each one of you according to your deeds</a:t>
            </a: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24 </a:t>
            </a:r>
            <a:r>
              <a:rPr lang="en-US" sz="2400" b="0" i="1" dirty="0">
                <a:effectLst/>
                <a:latin typeface="Calibri" panose="020F0502020204030204" pitchFamily="34" charset="0"/>
              </a:rPr>
              <a:t>But I say to you, the rest who are in Thyatira, who do not hold this teaching, who have not known </a:t>
            </a:r>
            <a:r>
              <a:rPr lang="en-US" sz="2400" b="1" i="1" dirty="0">
                <a:effectLst/>
                <a:latin typeface="Calibri" panose="020F0502020204030204" pitchFamily="34" charset="0"/>
              </a:rPr>
              <a:t>the </a:t>
            </a:r>
            <a:r>
              <a:rPr lang="en-US" sz="2400" b="1" i="1" u="sng" dirty="0">
                <a:effectLst/>
                <a:latin typeface="Calibri" panose="020F0502020204030204" pitchFamily="34" charset="0"/>
              </a:rPr>
              <a:t>deep things</a:t>
            </a:r>
            <a:r>
              <a:rPr lang="en-US" sz="2400" b="1" i="1" dirty="0">
                <a:effectLst/>
                <a:latin typeface="Calibri" panose="020F0502020204030204" pitchFamily="34" charset="0"/>
              </a:rPr>
              <a:t> of Satan, as they call them</a:t>
            </a:r>
            <a:r>
              <a:rPr lang="en-US" sz="2400" b="0" i="1" dirty="0">
                <a:effectLst/>
                <a:latin typeface="Calibri" panose="020F0502020204030204" pitchFamily="34" charset="0"/>
              </a:rPr>
              <a:t>—I place no other burden on you.</a:t>
            </a:r>
            <a:endParaRPr lang="en-US" b="0" i="1" dirty="0">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081313"/>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dirty="0">
                <a:solidFill>
                  <a:schemeClr val="bg1"/>
                </a:solidFill>
              </a:rPr>
              <a:t>Consequences</a:t>
            </a:r>
          </a:p>
        </p:txBody>
      </p:sp>
      <p:sp>
        <p:nvSpPr>
          <p:cNvPr id="5" name="TextBox 4">
            <a:extLst>
              <a:ext uri="{FF2B5EF4-FFF2-40B4-BE49-F238E27FC236}">
                <a16:creationId xmlns:a16="http://schemas.microsoft.com/office/drawing/2014/main" id="{A0DF7EE6-A59A-C545-B6FC-645A3AF6EF1A}"/>
              </a:ext>
            </a:extLst>
          </p:cNvPr>
          <p:cNvSpPr txBox="1"/>
          <p:nvPr/>
        </p:nvSpPr>
        <p:spPr>
          <a:xfrm>
            <a:off x="1060728" y="3839727"/>
            <a:ext cx="7059595" cy="461665"/>
          </a:xfrm>
          <a:prstGeom prst="rect">
            <a:avLst/>
          </a:prstGeom>
          <a:noFill/>
        </p:spPr>
        <p:txBody>
          <a:bodyPr wrap="square" rtlCol="0">
            <a:spAutoFit/>
          </a:bodyPr>
          <a:lstStyle/>
          <a:p>
            <a:pPr marL="342900" indent="-342900" algn="l">
              <a:buFont typeface="Arial" panose="020B0604020202020204" pitchFamily="34" charset="0"/>
              <a:buChar char="•"/>
            </a:pPr>
            <a:r>
              <a:rPr lang="en-US" sz="2400" b="1" i="1" u="sng" dirty="0"/>
              <a:t>Deep things of Satan</a:t>
            </a:r>
            <a:r>
              <a:rPr lang="en-US" sz="2400" i="1" dirty="0"/>
              <a:t> = </a:t>
            </a:r>
            <a:r>
              <a:rPr lang="en-US" sz="2400" dirty="0">
                <a:solidFill>
                  <a:schemeClr val="bg1"/>
                </a:solidFill>
              </a:rPr>
              <a:t>early </a:t>
            </a:r>
            <a:r>
              <a:rPr lang="en-US" sz="2400" dirty="0" err="1">
                <a:solidFill>
                  <a:schemeClr val="bg1"/>
                </a:solidFill>
              </a:rPr>
              <a:t>gnosticism</a:t>
            </a:r>
            <a:r>
              <a:rPr lang="en-US" sz="2400" dirty="0">
                <a:solidFill>
                  <a:schemeClr val="bg1"/>
                </a:solidFill>
              </a:rPr>
              <a:t>?</a:t>
            </a:r>
            <a:endParaRPr lang="en-US" sz="2400" b="1" i="1" u="sng" dirty="0">
              <a:solidFill>
                <a:schemeClr val="bg1"/>
              </a:solidFill>
            </a:endParaRPr>
          </a:p>
        </p:txBody>
      </p:sp>
    </p:spTree>
    <p:extLst>
      <p:ext uri="{BB962C8B-B14F-4D97-AF65-F5344CB8AC3E}">
        <p14:creationId xmlns:p14="http://schemas.microsoft.com/office/powerpoint/2010/main" val="33077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8" y="2599865"/>
            <a:ext cx="11222371" cy="653290"/>
          </a:xfrm>
        </p:spPr>
        <p:txBody>
          <a:bodyPr>
            <a:noAutofit/>
          </a:bodyPr>
          <a:lstStyle/>
          <a:p>
            <a:pPr marL="0" indent="0">
              <a:buNone/>
            </a:pPr>
            <a:r>
              <a:rPr lang="en-US" sz="2400" b="1" i="1" u="sng" dirty="0">
                <a:effectLst/>
                <a:latin typeface="Calibri" panose="020F0502020204030204" pitchFamily="34" charset="0"/>
              </a:rPr>
              <a:t>I will give to each one of you according to your deeds</a:t>
            </a: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24 </a:t>
            </a:r>
            <a:r>
              <a:rPr lang="en-US" sz="2400" b="0" i="1" dirty="0">
                <a:effectLst/>
                <a:latin typeface="Calibri" panose="020F0502020204030204" pitchFamily="34" charset="0"/>
              </a:rPr>
              <a:t>But I say to you, the rest who are in Thyatira, who do not hold this teaching, who have not known </a:t>
            </a:r>
            <a:r>
              <a:rPr lang="en-US" sz="2400" b="1" i="1" dirty="0">
                <a:effectLst/>
                <a:latin typeface="Calibri" panose="020F0502020204030204" pitchFamily="34" charset="0"/>
              </a:rPr>
              <a:t>the </a:t>
            </a:r>
            <a:r>
              <a:rPr lang="en-US" sz="2400" b="1" i="1" u="sng" dirty="0">
                <a:effectLst/>
                <a:latin typeface="Calibri" panose="020F0502020204030204" pitchFamily="34" charset="0"/>
              </a:rPr>
              <a:t>deep things</a:t>
            </a:r>
            <a:r>
              <a:rPr lang="en-US" sz="2400" b="1" i="1" dirty="0">
                <a:effectLst/>
                <a:latin typeface="Calibri" panose="020F0502020204030204" pitchFamily="34" charset="0"/>
              </a:rPr>
              <a:t> of Satan, as they call them</a:t>
            </a:r>
            <a:r>
              <a:rPr lang="en-US" sz="2400" b="0" i="1" dirty="0">
                <a:effectLst/>
                <a:latin typeface="Calibri" panose="020F0502020204030204" pitchFamily="34" charset="0"/>
              </a:rPr>
              <a:t>—I place no other burden on you.</a:t>
            </a:r>
            <a:endParaRPr lang="en-US" b="0" i="1" dirty="0">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081313"/>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dirty="0">
                <a:solidFill>
                  <a:schemeClr val="bg1"/>
                </a:solidFill>
              </a:rPr>
              <a:t>Consequences</a:t>
            </a:r>
          </a:p>
        </p:txBody>
      </p:sp>
      <p:sp>
        <p:nvSpPr>
          <p:cNvPr id="7" name="TextBox 6">
            <a:extLst>
              <a:ext uri="{FF2B5EF4-FFF2-40B4-BE49-F238E27FC236}">
                <a16:creationId xmlns:a16="http://schemas.microsoft.com/office/drawing/2014/main" id="{F5EFF8B3-DC40-8A4E-92F9-9BCD9D0BAD56}"/>
              </a:ext>
            </a:extLst>
          </p:cNvPr>
          <p:cNvSpPr txBox="1"/>
          <p:nvPr/>
        </p:nvSpPr>
        <p:spPr>
          <a:xfrm>
            <a:off x="357973" y="364897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dirty="0">
                <a:solidFill>
                  <a:schemeClr val="bg1"/>
                </a:solidFill>
              </a:rPr>
              <a:t>Promise</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676097" y="4231127"/>
            <a:ext cx="11222371" cy="896250"/>
          </a:xfrm>
        </p:spPr>
        <p:txBody>
          <a:bodyPr>
            <a:noAutofit/>
          </a:bodyPr>
          <a:lstStyle/>
          <a:p>
            <a:pPr marL="0" indent="0">
              <a:buNone/>
            </a:pPr>
            <a:r>
              <a:rPr lang="en-US" sz="2400" b="1" i="1" baseline="30000" dirty="0">
                <a:effectLst/>
                <a:latin typeface="Calibri" panose="020F0502020204030204" pitchFamily="34" charset="0"/>
              </a:rPr>
              <a:t>26 </a:t>
            </a:r>
            <a:r>
              <a:rPr lang="en-US" sz="2400" b="0" i="1" dirty="0">
                <a:effectLst/>
                <a:latin typeface="Calibri" panose="020F0502020204030204" pitchFamily="34" charset="0"/>
              </a:rPr>
              <a:t>He who overcomes, and he who keeps My deeds until the end, </a:t>
            </a:r>
            <a:r>
              <a:rPr lang="en-US" sz="2400" b="0" i="1" cap="small" dirty="0">
                <a:effectLst/>
                <a:latin typeface="Calibri" panose="020F0502020204030204" pitchFamily="34" charset="0"/>
              </a:rPr>
              <a:t>to him I will give </a:t>
            </a:r>
            <a:r>
              <a:rPr lang="en-US" sz="2400" b="1" i="1" u="sng" cap="small" dirty="0">
                <a:effectLst/>
                <a:latin typeface="Calibri" panose="020F0502020204030204" pitchFamily="34" charset="0"/>
              </a:rPr>
              <a:t>authority</a:t>
            </a:r>
            <a:r>
              <a:rPr lang="en-US" sz="2400" b="0" i="1" cap="small" dirty="0">
                <a:effectLst/>
                <a:latin typeface="Calibri" panose="020F0502020204030204" pitchFamily="34" charset="0"/>
              </a:rPr>
              <a:t> over the</a:t>
            </a:r>
            <a:r>
              <a:rPr lang="en-US" sz="2400" b="0" i="1" dirty="0">
                <a:effectLst/>
                <a:latin typeface="Calibri" panose="020F0502020204030204" pitchFamily="34" charset="0"/>
              </a:rPr>
              <a:t> </a:t>
            </a:r>
            <a:r>
              <a:rPr lang="en-US" sz="2400" b="0" i="1" cap="small" dirty="0">
                <a:effectLst/>
                <a:latin typeface="Calibri" panose="020F0502020204030204" pitchFamily="34" charset="0"/>
              </a:rPr>
              <a:t>nations</a:t>
            </a:r>
            <a:r>
              <a:rPr lang="en-US" sz="2400" b="0" i="1" dirty="0">
                <a:effectLst/>
                <a:latin typeface="Calibri" panose="020F0502020204030204" pitchFamily="34" charset="0"/>
              </a:rPr>
              <a:t>; </a:t>
            </a:r>
            <a:r>
              <a:rPr lang="en-US" sz="2400" b="1" i="1" baseline="30000" dirty="0">
                <a:effectLst/>
                <a:latin typeface="Calibri" panose="020F0502020204030204" pitchFamily="34" charset="0"/>
              </a:rPr>
              <a:t>27 </a:t>
            </a:r>
            <a:r>
              <a:rPr lang="en-US" sz="2400" b="0" i="1" cap="small" dirty="0">
                <a:effectLst/>
                <a:latin typeface="Calibri" panose="020F0502020204030204" pitchFamily="34" charset="0"/>
              </a:rPr>
              <a:t>and he shall</a:t>
            </a:r>
            <a:r>
              <a:rPr lang="en-US" sz="2400" b="0" i="1" dirty="0">
                <a:effectLst/>
                <a:latin typeface="Calibri" panose="020F0502020204030204" pitchFamily="34" charset="0"/>
              </a:rPr>
              <a:t> </a:t>
            </a:r>
            <a:r>
              <a:rPr lang="en-US" sz="2400" b="1" i="1" u="sng" cap="small" dirty="0">
                <a:effectLst/>
                <a:latin typeface="Calibri" panose="020F0502020204030204" pitchFamily="34" charset="0"/>
              </a:rPr>
              <a:t>rule</a:t>
            </a:r>
            <a:r>
              <a:rPr lang="en-US" sz="2400" b="0" i="1" cap="small" dirty="0">
                <a:effectLst/>
                <a:latin typeface="Calibri" panose="020F0502020204030204" pitchFamily="34" charset="0"/>
              </a:rPr>
              <a:t> them with a rod of iron</a:t>
            </a:r>
            <a:r>
              <a:rPr lang="en-US" sz="2400" b="0" i="1" dirty="0">
                <a:effectLst/>
                <a:latin typeface="Calibri" panose="020F0502020204030204" pitchFamily="34" charset="0"/>
              </a:rPr>
              <a:t>, </a:t>
            </a:r>
            <a:r>
              <a:rPr lang="en-US" sz="2400" b="0" i="1" cap="small" dirty="0">
                <a:effectLst/>
                <a:latin typeface="Calibri" panose="020F0502020204030204" pitchFamily="34" charset="0"/>
              </a:rPr>
              <a:t>as the vessels of the potter are broken to pieces,</a:t>
            </a:r>
            <a:r>
              <a:rPr lang="en-US" sz="2400" b="0" i="1" dirty="0">
                <a:effectLst/>
                <a:latin typeface="Calibri" panose="020F0502020204030204" pitchFamily="34" charset="0"/>
              </a:rPr>
              <a:t> as I also have received </a:t>
            </a:r>
            <a:r>
              <a:rPr lang="en-US" sz="2400" b="1" i="1" u="sng" dirty="0">
                <a:effectLst/>
                <a:latin typeface="Calibri" panose="020F0502020204030204" pitchFamily="34" charset="0"/>
              </a:rPr>
              <a:t>authority</a:t>
            </a:r>
            <a:r>
              <a:rPr lang="en-US" sz="2400" b="0" i="1" dirty="0">
                <a:effectLst/>
                <a:latin typeface="Calibri" panose="020F0502020204030204" pitchFamily="34" charset="0"/>
              </a:rPr>
              <a:t>  from My Father; </a:t>
            </a:r>
            <a:r>
              <a:rPr lang="en-US" sz="2400" b="1" i="1" baseline="30000" dirty="0">
                <a:effectLst/>
                <a:latin typeface="Calibri" panose="020F0502020204030204" pitchFamily="34" charset="0"/>
              </a:rPr>
              <a:t>28 </a:t>
            </a:r>
            <a:r>
              <a:rPr lang="en-US" sz="2400" b="0" i="1" dirty="0">
                <a:effectLst/>
                <a:latin typeface="Calibri" panose="020F0502020204030204" pitchFamily="34" charset="0"/>
              </a:rPr>
              <a:t>and I will give him the morning star.</a:t>
            </a:r>
            <a:endParaRPr lang="en-US" b="0" i="1" dirty="0">
              <a:effectLst/>
              <a:latin typeface="Calibri" panose="020F0502020204030204" pitchFamily="34" charset="0"/>
            </a:endParaRPr>
          </a:p>
        </p:txBody>
      </p:sp>
      <p:sp>
        <p:nvSpPr>
          <p:cNvPr id="3" name="TextBox 2">
            <a:extLst>
              <a:ext uri="{FF2B5EF4-FFF2-40B4-BE49-F238E27FC236}">
                <a16:creationId xmlns:a16="http://schemas.microsoft.com/office/drawing/2014/main" id="{8E82CD41-5BF5-9B4E-86E5-B7729F53CFF3}"/>
              </a:ext>
            </a:extLst>
          </p:cNvPr>
          <p:cNvSpPr txBox="1"/>
          <p:nvPr/>
        </p:nvSpPr>
        <p:spPr>
          <a:xfrm>
            <a:off x="1129810" y="5709529"/>
            <a:ext cx="10013111" cy="461665"/>
          </a:xfrm>
          <a:prstGeom prst="rect">
            <a:avLst/>
          </a:prstGeom>
          <a:noFill/>
        </p:spPr>
        <p:txBody>
          <a:bodyPr wrap="square" rtlCol="0">
            <a:spAutoFit/>
          </a:bodyPr>
          <a:lstStyle/>
          <a:p>
            <a:pPr marL="342900" indent="-342900" algn="l">
              <a:buFont typeface="Arial" panose="020B0604020202020204" pitchFamily="34" charset="0"/>
              <a:buChar char="•"/>
            </a:pPr>
            <a:r>
              <a:rPr lang="en-US" sz="2400" b="1" i="1" dirty="0"/>
              <a:t>“AUTHORITY OVER NATIONS” </a:t>
            </a:r>
            <a:r>
              <a:rPr lang="en-US" sz="2400" b="1" i="1" dirty="0">
                <a:solidFill>
                  <a:schemeClr val="bg1"/>
                </a:solidFill>
              </a:rPr>
              <a:t>– Psalm 2:8-9; 1 Cor. 6:1-6</a:t>
            </a:r>
            <a:endParaRPr lang="en-US" sz="2400" b="1" i="1" dirty="0"/>
          </a:p>
        </p:txBody>
      </p:sp>
    </p:spTree>
    <p:extLst>
      <p:ext uri="{BB962C8B-B14F-4D97-AF65-F5344CB8AC3E}">
        <p14:creationId xmlns:p14="http://schemas.microsoft.com/office/powerpoint/2010/main" val="61121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6033-3AE2-ED4F-891D-477F1DFD937E}"/>
              </a:ext>
            </a:extLst>
          </p:cNvPr>
          <p:cNvSpPr>
            <a:spLocks noGrp="1"/>
          </p:cNvSpPr>
          <p:nvPr>
            <p:ph type="title"/>
          </p:nvPr>
        </p:nvSpPr>
        <p:spPr/>
        <p:txBody>
          <a:bodyPr/>
          <a:lstStyle/>
          <a:p>
            <a:r>
              <a:rPr lang="en-US"/>
              <a:t>END HERE JUNE 3, 2020</a:t>
            </a:r>
          </a:p>
        </p:txBody>
      </p:sp>
      <p:sp>
        <p:nvSpPr>
          <p:cNvPr id="3" name="Content Placeholder 2">
            <a:extLst>
              <a:ext uri="{FF2B5EF4-FFF2-40B4-BE49-F238E27FC236}">
                <a16:creationId xmlns:a16="http://schemas.microsoft.com/office/drawing/2014/main" id="{ECE64F4F-901B-2941-9121-131DEA932924}"/>
              </a:ext>
            </a:extLst>
          </p:cNvPr>
          <p:cNvSpPr>
            <a:spLocks noGrp="1"/>
          </p:cNvSpPr>
          <p:nvPr>
            <p:ph idx="1"/>
          </p:nvPr>
        </p:nvSpPr>
        <p:spPr/>
        <p:txBody>
          <a:bodyPr>
            <a:normAutofit/>
          </a:bodyPr>
          <a:lstStyle/>
          <a:p>
            <a:r>
              <a:rPr lang="en-US" sz="4000" dirty="0"/>
              <a:t>WEEK 5</a:t>
            </a:r>
          </a:p>
          <a:p>
            <a:r>
              <a:rPr lang="en-US" sz="4000" dirty="0"/>
              <a:t>BEGIN HERE JUNE 10, 2020</a:t>
            </a:r>
          </a:p>
        </p:txBody>
      </p:sp>
    </p:spTree>
    <p:extLst>
      <p:ext uri="{BB962C8B-B14F-4D97-AF65-F5344CB8AC3E}">
        <p14:creationId xmlns:p14="http://schemas.microsoft.com/office/powerpoint/2010/main" val="665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8139165" y="5614516"/>
            <a:ext cx="3917460" cy="1243484"/>
          </a:xfrm>
        </p:spPr>
        <p:txBody>
          <a:bodyPr>
            <a:noAutofit/>
          </a:bodyPr>
          <a:lstStyle/>
          <a:p>
            <a:pPr marL="0" indent="0">
              <a:buNone/>
            </a:pPr>
            <a:r>
              <a:rPr lang="en-US" sz="1400" b="0" i="1">
                <a:solidFill>
                  <a:schemeClr val="bg1"/>
                </a:solidFill>
                <a:effectLst/>
              </a:rPr>
              <a:t>An apartment building overlooks the crumbled walls of ancient Thyatira. It’s possible Paul and Silas visited Thyatira during their second or third missionary journey. Photo by Karrie Sparrow.</a:t>
            </a:r>
          </a:p>
          <a:p>
            <a:pPr marL="0" indent="0">
              <a:buNone/>
            </a:pPr>
            <a:endParaRPr lang="en-US" sz="1400" i="1">
              <a:solidFill>
                <a:srgbClr val="666666"/>
              </a:solidFill>
            </a:endParaRPr>
          </a:p>
          <a:p>
            <a:pPr marL="0" indent="0">
              <a:buNone/>
            </a:pPr>
            <a:endParaRPr lang="en-US" sz="2800" b="0" i="1">
              <a:effectLst/>
              <a:latin typeface="Calibri" panose="020F0502020204030204" pitchFamily="34" charset="0"/>
            </a:endParaRPr>
          </a:p>
        </p:txBody>
      </p:sp>
      <p:pic>
        <p:nvPicPr>
          <p:cNvPr id="6" name="Picture 6">
            <a:extLst>
              <a:ext uri="{FF2B5EF4-FFF2-40B4-BE49-F238E27FC236}">
                <a16:creationId xmlns:a16="http://schemas.microsoft.com/office/drawing/2014/main" id="{352812E9-F49B-9549-88B2-5618BE5FE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 y="2983104"/>
            <a:ext cx="6663643" cy="377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BA8A5986-4E09-1B40-B918-7EB20DEC2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99" y="1620297"/>
            <a:ext cx="6862885" cy="3860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ubtitle 2">
            <a:extLst>
              <a:ext uri="{FF2B5EF4-FFF2-40B4-BE49-F238E27FC236}">
                <a16:creationId xmlns:a16="http://schemas.microsoft.com/office/drawing/2014/main" id="{14179CCF-C14F-C740-8CCF-3F1F51FD46AB}"/>
              </a:ext>
            </a:extLst>
          </p:cNvPr>
          <p:cNvSpPr>
            <a:spLocks noGrp="1"/>
          </p:cNvSpPr>
          <p:nvPr>
            <p:ph idx="1"/>
          </p:nvPr>
        </p:nvSpPr>
        <p:spPr>
          <a:xfrm>
            <a:off x="185616" y="2099267"/>
            <a:ext cx="3965609" cy="1243484"/>
          </a:xfrm>
        </p:spPr>
        <p:txBody>
          <a:bodyPr>
            <a:noAutofit/>
          </a:bodyPr>
          <a:lstStyle/>
          <a:p>
            <a:pPr marL="0" indent="0">
              <a:buNone/>
            </a:pPr>
            <a:r>
              <a:rPr lang="en-US" sz="1400" b="0" i="1">
                <a:solidFill>
                  <a:schemeClr val="bg1"/>
                </a:solidFill>
                <a:effectLst/>
              </a:rPr>
              <a:t>Ruins from an unknown ancient structure remain fenced-off from modern-day life in Akhisar. Photo by Karrie Sparrow.</a:t>
            </a:r>
            <a:endParaRPr lang="en-US" sz="2800" b="0" i="1">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2217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Thyatira – Revelation 2:18-29</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8" y="2888754"/>
            <a:ext cx="11222371" cy="2022378"/>
          </a:xfrm>
        </p:spPr>
        <p:txBody>
          <a:bodyPr>
            <a:noAutofit/>
          </a:bodyPr>
          <a:lstStyle/>
          <a:p>
            <a:r>
              <a:rPr lang="en-US" sz="4000" b="1" dirty="0">
                <a:effectLst/>
                <a:latin typeface="Calibri" panose="020F0502020204030204" pitchFamily="34" charset="0"/>
              </a:rPr>
              <a:t>Be careful who you listen to.</a:t>
            </a:r>
          </a:p>
          <a:p>
            <a:r>
              <a:rPr lang="en-US" sz="4000" b="1" dirty="0">
                <a:latin typeface="Calibri" panose="020F0502020204030204" pitchFamily="34" charset="0"/>
              </a:rPr>
              <a:t>Repent.</a:t>
            </a:r>
          </a:p>
          <a:p>
            <a:r>
              <a:rPr lang="en-US" sz="4000" b="1" dirty="0">
                <a:effectLst/>
                <a:latin typeface="Calibri" panose="020F0502020204030204" pitchFamily="34" charset="0"/>
              </a:rPr>
              <a:t>Hold fast to the Truth.</a:t>
            </a:r>
          </a:p>
          <a:p>
            <a:endParaRPr lang="en-US" dirty="0">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225757"/>
            <a:ext cx="7624815" cy="707886"/>
          </a:xfrm>
          <a:prstGeom prst="rect">
            <a:avLst/>
          </a:prstGeom>
          <a:noFill/>
        </p:spPr>
        <p:txBody>
          <a:bodyPr wrap="square" rtlCol="0">
            <a:spAutoFit/>
          </a:bodyPr>
          <a:lstStyle/>
          <a:p>
            <a:pPr marL="457200" indent="-457200" algn="l">
              <a:buFont typeface="Arial" panose="020B0604020202020204" pitchFamily="34" charset="0"/>
              <a:buChar char="•"/>
            </a:pPr>
            <a:r>
              <a:rPr lang="en-US" sz="4000" b="1" u="sng" dirty="0">
                <a:solidFill>
                  <a:schemeClr val="bg1"/>
                </a:solidFill>
              </a:rPr>
              <a:t>Message</a:t>
            </a:r>
          </a:p>
        </p:txBody>
      </p:sp>
    </p:spTree>
    <p:extLst>
      <p:ext uri="{BB962C8B-B14F-4D97-AF65-F5344CB8AC3E}">
        <p14:creationId xmlns:p14="http://schemas.microsoft.com/office/powerpoint/2010/main" val="294891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Tree>
    <p:extLst>
      <p:ext uri="{BB962C8B-B14F-4D97-AF65-F5344CB8AC3E}">
        <p14:creationId xmlns:p14="http://schemas.microsoft.com/office/powerpoint/2010/main" val="372116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346459" y="1507253"/>
            <a:ext cx="11499082" cy="5030455"/>
          </a:xfrm>
        </p:spPr>
        <p:txBody>
          <a:bodyPr>
            <a:noAutofit/>
          </a:bodyPr>
          <a:lstStyle/>
          <a:p>
            <a:pPr marL="0" indent="0">
              <a:buNone/>
            </a:pPr>
            <a:r>
              <a:rPr lang="en-US" b="0" i="1" baseline="30000">
                <a:effectLst/>
                <a:latin typeface="Helvetica Neue"/>
              </a:rPr>
              <a:t>1 </a:t>
            </a:r>
            <a:r>
              <a:rPr lang="en-US" b="0" i="1">
                <a:effectLst/>
                <a:latin typeface="Helvetica Neue"/>
              </a:rPr>
              <a:t>“To the angel of the church in Sardis write:</a:t>
            </a:r>
          </a:p>
          <a:p>
            <a:pPr marL="0" indent="0">
              <a:buNone/>
            </a:pPr>
            <a:r>
              <a:rPr lang="en-US" b="0" i="1">
                <a:effectLst/>
                <a:latin typeface="Helvetica Neue"/>
              </a:rPr>
              <a:t>He who has the seven Spirits of God and the seven stars, says this: ‘I know your deeds, that you have a name that you are alive, but you are dead. </a:t>
            </a:r>
            <a:r>
              <a:rPr lang="en-US" b="1" i="1" baseline="30000">
                <a:effectLst/>
                <a:latin typeface="Arial" panose="020B0604020202020204" pitchFamily="34" charset="0"/>
              </a:rPr>
              <a:t>2 </a:t>
            </a:r>
            <a:r>
              <a:rPr lang="en-US" b="0" i="1">
                <a:effectLst/>
                <a:latin typeface="Helvetica Neue"/>
              </a:rPr>
              <a:t>Wake up, and strengthen the things that remain, which were about to die; for I have not found your deeds completed in the sight of My God. </a:t>
            </a:r>
            <a:r>
              <a:rPr lang="en-US" b="1" i="1" baseline="30000">
                <a:effectLst/>
                <a:latin typeface="Arial" panose="020B0604020202020204" pitchFamily="34" charset="0"/>
              </a:rPr>
              <a:t>3 </a:t>
            </a:r>
            <a:r>
              <a:rPr lang="en-US" b="0" i="1">
                <a:effectLst/>
                <a:latin typeface="Helvetica Neue"/>
              </a:rPr>
              <a:t>So remember what you have received and heard; and keep it, and repent. Therefore if you do not wake up, I will come like a thief, and you will not know at what hour I will come to you. </a:t>
            </a:r>
            <a:r>
              <a:rPr lang="en-US" b="1" i="1" baseline="30000">
                <a:effectLst/>
                <a:latin typeface="Arial" panose="020B0604020202020204" pitchFamily="34" charset="0"/>
              </a:rPr>
              <a:t>4 </a:t>
            </a:r>
            <a:r>
              <a:rPr lang="en-US" b="0" i="1">
                <a:effectLst/>
                <a:latin typeface="Helvetica Neue"/>
              </a:rPr>
              <a:t>But you have a few people in Sardis who have not soiled their garments; and they will walk with Me in white, for they are worthy. </a:t>
            </a:r>
            <a:r>
              <a:rPr lang="en-US" b="1" i="1" baseline="30000">
                <a:effectLst/>
                <a:latin typeface="Arial" panose="020B0604020202020204" pitchFamily="34" charset="0"/>
              </a:rPr>
              <a:t>5 </a:t>
            </a:r>
            <a:r>
              <a:rPr lang="en-US" b="0" i="1">
                <a:effectLst/>
                <a:latin typeface="Helvetica Neue"/>
              </a:rPr>
              <a:t>He who overcomes will thus be clothed in white garments; and I will not erase his name from the book of life, and I will confess his name before My Father and before His angels. </a:t>
            </a:r>
            <a:r>
              <a:rPr lang="en-US" b="1" i="1" baseline="30000">
                <a:effectLst/>
                <a:latin typeface="Arial" panose="020B0604020202020204" pitchFamily="34" charset="0"/>
              </a:rPr>
              <a:t>6 </a:t>
            </a:r>
            <a:r>
              <a:rPr lang="en-US" b="0" i="1">
                <a:effectLst/>
                <a:latin typeface="Helvetica Neue"/>
              </a:rPr>
              <a:t>He who has an ear, let him hear what the Spirit says to the churches.’</a:t>
            </a:r>
          </a:p>
          <a:p>
            <a:pPr marL="0" indent="0">
              <a:buNone/>
            </a:pPr>
            <a:endParaRPr lang="en-US" sz="2800" b="0" i="1">
              <a:effectLst/>
              <a:latin typeface="Calibri" panose="020F0502020204030204" pitchFamily="34" charset="0"/>
            </a:endParaRPr>
          </a:p>
        </p:txBody>
      </p:sp>
    </p:spTree>
    <p:extLst>
      <p:ext uri="{BB962C8B-B14F-4D97-AF65-F5344CB8AC3E}">
        <p14:creationId xmlns:p14="http://schemas.microsoft.com/office/powerpoint/2010/main" val="2851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728504" y="2666040"/>
            <a:ext cx="10915023" cy="754587"/>
          </a:xfrm>
        </p:spPr>
        <p:txBody>
          <a:bodyPr>
            <a:noAutofit/>
          </a:bodyPr>
          <a:lstStyle/>
          <a:p>
            <a:pPr marL="0" indent="0">
              <a:buNone/>
            </a:pPr>
            <a:r>
              <a:rPr lang="en-US" sz="2800" b="0" i="1">
                <a:effectLst/>
                <a:latin typeface="Helvetica Neue"/>
              </a:rPr>
              <a:t>He who has the </a:t>
            </a:r>
            <a:r>
              <a:rPr lang="en-US" sz="2800" b="1" i="1" u="sng">
                <a:effectLst/>
                <a:latin typeface="Helvetica Neue"/>
              </a:rPr>
              <a:t>seven Spirits of God</a:t>
            </a:r>
            <a:r>
              <a:rPr lang="en-US" sz="2800" b="0" i="1">
                <a:effectLst/>
                <a:latin typeface="Helvetica Neue"/>
              </a:rPr>
              <a:t> and the seven stars</a:t>
            </a:r>
            <a:endParaRPr lang="en-US" sz="2800" b="0" i="1">
              <a:effectLst/>
              <a:latin typeface="Calibri" panose="020F0502020204030204" pitchFamily="34" charset="0"/>
            </a:endParaRP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Introduction/Description of Jesus</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910632" y="4080764"/>
            <a:ext cx="10853895" cy="3567166"/>
          </a:xfrm>
        </p:spPr>
        <p:txBody>
          <a:bodyPr>
            <a:noAutofit/>
          </a:bodyPr>
          <a:lstStyle/>
          <a:p>
            <a:pPr marL="0" indent="0">
              <a:buNone/>
            </a:pPr>
            <a:r>
              <a:rPr lang="en-US" sz="3200" b="1" i="1" u="sng">
                <a:effectLst/>
                <a:latin typeface="Calibri" panose="020F0502020204030204" pitchFamily="34" charset="0"/>
              </a:rPr>
              <a:t>None</a:t>
            </a: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42062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Praise/Commendation</a:t>
            </a:r>
          </a:p>
        </p:txBody>
      </p:sp>
      <p:sp>
        <p:nvSpPr>
          <p:cNvPr id="9" name="TextBox 8">
            <a:extLst>
              <a:ext uri="{FF2B5EF4-FFF2-40B4-BE49-F238E27FC236}">
                <a16:creationId xmlns:a16="http://schemas.microsoft.com/office/drawing/2014/main" id="{0AA4F3FC-1D09-694C-835B-B81FF435EC6B}"/>
              </a:ext>
            </a:extLst>
          </p:cNvPr>
          <p:cNvSpPr txBox="1"/>
          <p:nvPr/>
        </p:nvSpPr>
        <p:spPr>
          <a:xfrm>
            <a:off x="803188" y="4759989"/>
            <a:ext cx="11093623" cy="954107"/>
          </a:xfrm>
          <a:prstGeom prst="rect">
            <a:avLst/>
          </a:prstGeom>
          <a:noFill/>
        </p:spPr>
        <p:txBody>
          <a:bodyPr wrap="square">
            <a:spAutoFit/>
          </a:bodyPr>
          <a:lstStyle/>
          <a:p>
            <a:r>
              <a:rPr lang="en-US" sz="2400" b="1" i="1" baseline="30000">
                <a:effectLst/>
                <a:latin typeface="Arial" panose="020B0604020202020204" pitchFamily="34" charset="0"/>
              </a:rPr>
              <a:t>4</a:t>
            </a:r>
            <a:r>
              <a:rPr lang="en-US" sz="2800" b="1" i="1" baseline="30000">
                <a:effectLst/>
                <a:latin typeface="Arial" panose="020B0604020202020204" pitchFamily="34" charset="0"/>
              </a:rPr>
              <a:t> </a:t>
            </a:r>
            <a:r>
              <a:rPr lang="en-US" sz="2800" b="0" i="1">
                <a:effectLst/>
                <a:latin typeface="Helvetica Neue"/>
              </a:rPr>
              <a:t>But you have a </a:t>
            </a:r>
            <a:r>
              <a:rPr lang="en-US" sz="2800" b="1" i="1" u="sng">
                <a:effectLst/>
                <a:latin typeface="Helvetica Neue"/>
              </a:rPr>
              <a:t>few</a:t>
            </a:r>
            <a:r>
              <a:rPr lang="en-US" sz="2800" b="0" i="1">
                <a:effectLst/>
                <a:latin typeface="Helvetica Neue"/>
              </a:rPr>
              <a:t> people in Sardis who have not </a:t>
            </a:r>
            <a:r>
              <a:rPr lang="en-US" sz="2800" b="1" i="1" u="sng">
                <a:effectLst/>
                <a:latin typeface="Helvetica Neue"/>
              </a:rPr>
              <a:t>soiled</a:t>
            </a:r>
            <a:r>
              <a:rPr lang="en-US" sz="2800" b="0" i="1">
                <a:effectLst/>
                <a:latin typeface="Helvetica Neue"/>
              </a:rPr>
              <a:t> their garments</a:t>
            </a:r>
            <a:endParaRPr lang="en-US" sz="2800"/>
          </a:p>
        </p:txBody>
      </p:sp>
    </p:spTree>
    <p:extLst>
      <p:ext uri="{BB962C8B-B14F-4D97-AF65-F5344CB8AC3E}">
        <p14:creationId xmlns:p14="http://schemas.microsoft.com/office/powerpoint/2010/main" val="16591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build="p"/>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1961944"/>
            <a:ext cx="6114930"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994329" y="2436878"/>
            <a:ext cx="10984105" cy="1456296"/>
          </a:xfrm>
        </p:spPr>
        <p:txBody>
          <a:bodyPr>
            <a:noAutofit/>
          </a:bodyPr>
          <a:lstStyle/>
          <a:p>
            <a:pPr marL="0" indent="0">
              <a:buNone/>
            </a:pPr>
            <a:r>
              <a:rPr lang="en-US" b="0" i="1" dirty="0">
                <a:effectLst/>
                <a:latin typeface="Helvetica Neue"/>
              </a:rPr>
              <a:t>‘I know your </a:t>
            </a:r>
            <a:r>
              <a:rPr lang="en-US" b="1" i="1" u="sng" dirty="0">
                <a:effectLst/>
                <a:latin typeface="Helvetica Neue"/>
              </a:rPr>
              <a:t>deeds</a:t>
            </a:r>
            <a:r>
              <a:rPr lang="en-US" b="0" i="1" dirty="0">
                <a:effectLst/>
                <a:latin typeface="Helvetica Neue"/>
              </a:rPr>
              <a:t>, that you have a </a:t>
            </a:r>
            <a:r>
              <a:rPr lang="en-US" b="1" i="1" u="sng" dirty="0">
                <a:effectLst/>
                <a:latin typeface="Helvetica Neue"/>
              </a:rPr>
              <a:t>name</a:t>
            </a:r>
            <a:r>
              <a:rPr lang="en-US" b="0" i="1" dirty="0">
                <a:effectLst/>
                <a:latin typeface="Helvetica Neue"/>
              </a:rPr>
              <a:t> that you are alive, but you are </a:t>
            </a:r>
            <a:r>
              <a:rPr lang="en-US" b="1" i="1" u="sng" dirty="0">
                <a:effectLst/>
                <a:latin typeface="Helvetica Neue"/>
              </a:rPr>
              <a:t>dead</a:t>
            </a:r>
            <a:r>
              <a:rPr lang="en-US" b="0" i="1" dirty="0">
                <a:effectLst/>
                <a:latin typeface="Helvetica Neue"/>
              </a:rPr>
              <a:t>. </a:t>
            </a:r>
            <a:r>
              <a:rPr lang="en-US" b="1" i="1" baseline="30000" dirty="0">
                <a:effectLst/>
                <a:latin typeface="Arial" panose="020B0604020202020204" pitchFamily="34" charset="0"/>
              </a:rPr>
              <a:t>2 </a:t>
            </a:r>
            <a:r>
              <a:rPr lang="en-US" b="0" i="1" dirty="0">
                <a:effectLst/>
                <a:latin typeface="Helvetica Neue"/>
              </a:rPr>
              <a:t>Wake up, and strengthen the things that remain, which were about to die; for </a:t>
            </a:r>
            <a:r>
              <a:rPr lang="en-US" b="1" i="1" u="sng" dirty="0">
                <a:effectLst/>
                <a:latin typeface="Helvetica Neue"/>
              </a:rPr>
              <a:t>I have not found your deeds completed</a:t>
            </a:r>
            <a:r>
              <a:rPr lang="en-US" b="1" i="1" dirty="0">
                <a:effectLst/>
                <a:latin typeface="Helvetica Neue"/>
              </a:rPr>
              <a:t> </a:t>
            </a:r>
            <a:r>
              <a:rPr lang="en-US" b="0" i="1" dirty="0">
                <a:effectLst/>
                <a:latin typeface="Helvetica Neue"/>
              </a:rPr>
              <a:t>in the sight of My God. </a:t>
            </a:r>
          </a:p>
          <a:p>
            <a:pPr lvl="1"/>
            <a:r>
              <a:rPr lang="en-US" sz="2400" b="1" i="1" u="sng" dirty="0">
                <a:effectLst/>
                <a:latin typeface="Helvetica Neue"/>
              </a:rPr>
              <a:t>Name</a:t>
            </a:r>
            <a:r>
              <a:rPr lang="en-US" sz="2400" dirty="0">
                <a:effectLst/>
                <a:latin typeface="Helvetica Neue"/>
              </a:rPr>
              <a:t> </a:t>
            </a:r>
            <a:r>
              <a:rPr lang="en-US" sz="2400" dirty="0">
                <a:solidFill>
                  <a:schemeClr val="bg1"/>
                </a:solidFill>
                <a:effectLst/>
                <a:latin typeface="Helvetica Neue"/>
              </a:rPr>
              <a:t>= reputation!</a:t>
            </a:r>
            <a:endParaRPr lang="en-US" sz="2400" b="1" i="1" u="sng" dirty="0">
              <a:effectLst/>
              <a:latin typeface="Calibri" panose="020F0502020204030204" pitchFamily="34" charset="0"/>
            </a:endParaRPr>
          </a:p>
          <a:p>
            <a:pPr marL="0" indent="0">
              <a:buNone/>
            </a:pPr>
            <a:endParaRPr lang="en-US" b="0" u="sng" dirty="0">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951416"/>
            <a:ext cx="5738027"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Charge/Challenge</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94329" y="4579085"/>
            <a:ext cx="10984105" cy="520453"/>
          </a:xfrm>
        </p:spPr>
        <p:txBody>
          <a:bodyPr>
            <a:noAutofit/>
          </a:bodyPr>
          <a:lstStyle/>
          <a:p>
            <a:pPr marL="0" indent="0">
              <a:buNone/>
            </a:pPr>
            <a:r>
              <a:rPr lang="en-US" b="1" i="1" baseline="30000">
                <a:effectLst/>
                <a:latin typeface="Arial" panose="020B0604020202020204" pitchFamily="34" charset="0"/>
              </a:rPr>
              <a:t>3 </a:t>
            </a:r>
            <a:r>
              <a:rPr lang="en-US" b="0" i="1">
                <a:effectLst/>
                <a:latin typeface="Helvetica Neue"/>
              </a:rPr>
              <a:t>So </a:t>
            </a:r>
            <a:r>
              <a:rPr lang="en-US" b="1" i="1" u="sng">
                <a:effectLst/>
                <a:latin typeface="Helvetica Neue"/>
              </a:rPr>
              <a:t>remember</a:t>
            </a:r>
            <a:r>
              <a:rPr lang="en-US" b="0" i="1">
                <a:effectLst/>
                <a:latin typeface="Helvetica Neue"/>
              </a:rPr>
              <a:t> what you have received and heard; and </a:t>
            </a:r>
            <a:r>
              <a:rPr lang="en-US" b="1" i="1" u="sng">
                <a:effectLst/>
                <a:latin typeface="Helvetica Neue"/>
              </a:rPr>
              <a:t>keep</a:t>
            </a:r>
            <a:r>
              <a:rPr lang="en-US" b="0" i="1">
                <a:effectLst/>
                <a:latin typeface="Helvetica Neue"/>
              </a:rPr>
              <a:t> it, and </a:t>
            </a:r>
            <a:r>
              <a:rPr lang="en-US" b="1" i="1" u="sng">
                <a:effectLst/>
                <a:latin typeface="Helvetica Neue"/>
              </a:rPr>
              <a:t>repent</a:t>
            </a:r>
            <a:r>
              <a:rPr lang="en-US" b="0" i="1">
                <a:effectLst/>
                <a:latin typeface="Helvetica Neue"/>
              </a:rPr>
              <a:t>. </a:t>
            </a:r>
            <a:endParaRPr lang="en-US" b="0" i="1">
              <a:effectLst/>
              <a:latin typeface="Calibri" panose="020F0502020204030204" pitchFamily="34" charset="0"/>
            </a:endParaRPr>
          </a:p>
        </p:txBody>
      </p:sp>
      <p:sp>
        <p:nvSpPr>
          <p:cNvPr id="3" name="TextBox 2">
            <a:extLst>
              <a:ext uri="{FF2B5EF4-FFF2-40B4-BE49-F238E27FC236}">
                <a16:creationId xmlns:a16="http://schemas.microsoft.com/office/drawing/2014/main" id="{89C8ACAE-9A00-514D-A0C4-6B0D9E2C6C39}"/>
              </a:ext>
            </a:extLst>
          </p:cNvPr>
          <p:cNvSpPr txBox="1"/>
          <p:nvPr/>
        </p:nvSpPr>
        <p:spPr>
          <a:xfrm>
            <a:off x="1349619" y="5027090"/>
            <a:ext cx="10388112" cy="1569660"/>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solidFill>
                  <a:schemeClr val="bg1"/>
                </a:solidFill>
              </a:rPr>
              <a:t>Similar to Ephesus (Remember, Repent, and Do the first things)</a:t>
            </a:r>
          </a:p>
          <a:p>
            <a:pPr marL="285750" indent="-285750" algn="l">
              <a:buFont typeface="Arial" panose="020B0604020202020204" pitchFamily="34" charset="0"/>
              <a:buChar char="•"/>
            </a:pPr>
            <a:r>
              <a:rPr lang="en-US" sz="2400" dirty="0">
                <a:solidFill>
                  <a:schemeClr val="bg1"/>
                </a:solidFill>
              </a:rPr>
              <a:t>Here: Remember, </a:t>
            </a:r>
            <a:r>
              <a:rPr lang="en-US" sz="2400" b="1" i="1" u="sng" dirty="0"/>
              <a:t>Keep</a:t>
            </a:r>
            <a:r>
              <a:rPr lang="en-US" sz="2400" dirty="0">
                <a:solidFill>
                  <a:schemeClr val="bg1"/>
                </a:solidFill>
              </a:rPr>
              <a:t>, and Repent.</a:t>
            </a:r>
          </a:p>
          <a:p>
            <a:pPr marL="742950" lvl="1" indent="-285750">
              <a:buFont typeface="Arial" panose="020B0604020202020204" pitchFamily="34" charset="0"/>
              <a:buChar char="•"/>
            </a:pPr>
            <a:r>
              <a:rPr lang="en-US" sz="2400" b="1" i="1" u="sng" dirty="0"/>
              <a:t>Keep</a:t>
            </a:r>
            <a:r>
              <a:rPr lang="en-US" sz="2400" dirty="0">
                <a:solidFill>
                  <a:schemeClr val="bg1"/>
                </a:solidFill>
              </a:rPr>
              <a:t> = </a:t>
            </a:r>
            <a:r>
              <a:rPr lang="el-GR" sz="2400" b="0" i="0" dirty="0">
                <a:solidFill>
                  <a:srgbClr val="001320"/>
                </a:solidFill>
                <a:effectLst/>
                <a:latin typeface="Cardo"/>
              </a:rPr>
              <a:t>τήρει </a:t>
            </a:r>
            <a:r>
              <a:rPr lang="en-US" sz="2400" b="0" i="0" dirty="0">
                <a:solidFill>
                  <a:srgbClr val="001320"/>
                </a:solidFill>
                <a:effectLst/>
                <a:latin typeface="Roboto" panose="02000000000000000000" pitchFamily="2" charset="0"/>
              </a:rPr>
              <a:t>(from </a:t>
            </a:r>
            <a:r>
              <a:rPr lang="en-US" sz="2400" b="0" i="1" dirty="0" err="1">
                <a:solidFill>
                  <a:srgbClr val="001320"/>
                </a:solidFill>
                <a:effectLst/>
                <a:latin typeface="Roboto" panose="02000000000000000000" pitchFamily="2" charset="0"/>
              </a:rPr>
              <a:t>tēros</a:t>
            </a:r>
            <a:r>
              <a:rPr lang="en-US" sz="2400" b="0" i="0" dirty="0">
                <a:solidFill>
                  <a:srgbClr val="001320"/>
                </a:solidFill>
                <a:effectLst/>
                <a:latin typeface="Roboto" panose="02000000000000000000" pitchFamily="2" charset="0"/>
              </a:rPr>
              <a:t>, "a guard") – properly, maintain (preserve); (figuratively) </a:t>
            </a:r>
            <a:r>
              <a:rPr lang="en-US" sz="2400" b="0" i="1" dirty="0">
                <a:solidFill>
                  <a:srgbClr val="001320"/>
                </a:solidFill>
                <a:effectLst/>
                <a:latin typeface="Roboto" panose="02000000000000000000" pitchFamily="2" charset="0"/>
              </a:rPr>
              <a:t>spiritually guard</a:t>
            </a:r>
            <a:r>
              <a:rPr lang="en-US" sz="2400" b="0" i="0" dirty="0">
                <a:solidFill>
                  <a:srgbClr val="001320"/>
                </a:solidFill>
                <a:effectLst/>
                <a:latin typeface="Roboto" panose="02000000000000000000" pitchFamily="2" charset="0"/>
              </a:rPr>
              <a:t> (watch), </a:t>
            </a:r>
            <a:r>
              <a:rPr lang="en-US" sz="2400" b="0" i="1" dirty="0">
                <a:solidFill>
                  <a:srgbClr val="001320"/>
                </a:solidFill>
                <a:effectLst/>
                <a:latin typeface="Roboto" panose="02000000000000000000" pitchFamily="2" charset="0"/>
              </a:rPr>
              <a:t>keep intact</a:t>
            </a:r>
            <a:r>
              <a:rPr lang="en-US" sz="2400" b="0" i="0" dirty="0">
                <a:solidFill>
                  <a:srgbClr val="001320"/>
                </a:solidFill>
                <a:effectLst/>
                <a:latin typeface="Roboto" panose="02000000000000000000" pitchFamily="2" charset="0"/>
              </a:rPr>
              <a:t>.</a:t>
            </a:r>
            <a:endParaRPr lang="en-US" sz="2400" dirty="0"/>
          </a:p>
        </p:txBody>
      </p:sp>
    </p:spTree>
    <p:extLst>
      <p:ext uri="{BB962C8B-B14F-4D97-AF65-F5344CB8AC3E}">
        <p14:creationId xmlns:p14="http://schemas.microsoft.com/office/powerpoint/2010/main" val="220823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7" y="2595029"/>
            <a:ext cx="11222371" cy="653290"/>
          </a:xfrm>
        </p:spPr>
        <p:txBody>
          <a:bodyPr>
            <a:noAutofit/>
          </a:bodyPr>
          <a:lstStyle/>
          <a:p>
            <a:pPr marL="0" indent="0">
              <a:buNone/>
            </a:pPr>
            <a:r>
              <a:rPr lang="en-US" b="0" i="1">
                <a:effectLst/>
                <a:latin typeface="Helvetica Neue"/>
              </a:rPr>
              <a:t>Therefore if you do not </a:t>
            </a:r>
            <a:r>
              <a:rPr lang="en-US" b="1" i="1" u="sng">
                <a:effectLst/>
                <a:latin typeface="Helvetica Neue"/>
              </a:rPr>
              <a:t>wake up</a:t>
            </a:r>
            <a:r>
              <a:rPr lang="en-US" b="0" i="1">
                <a:effectLst/>
                <a:latin typeface="Helvetica Neue"/>
              </a:rPr>
              <a:t>, I will come like a thief, and you will not know at what hour I will come to you</a:t>
            </a:r>
            <a:endParaRPr lang="en-US" b="0" i="1">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067863"/>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Consequences</a:t>
            </a:r>
          </a:p>
        </p:txBody>
      </p:sp>
      <p:sp>
        <p:nvSpPr>
          <p:cNvPr id="7" name="TextBox 6">
            <a:extLst>
              <a:ext uri="{FF2B5EF4-FFF2-40B4-BE49-F238E27FC236}">
                <a16:creationId xmlns:a16="http://schemas.microsoft.com/office/drawing/2014/main" id="{F5EFF8B3-DC40-8A4E-92F9-9BCD9D0BAD56}"/>
              </a:ext>
            </a:extLst>
          </p:cNvPr>
          <p:cNvSpPr txBox="1"/>
          <p:nvPr/>
        </p:nvSpPr>
        <p:spPr>
          <a:xfrm>
            <a:off x="357972" y="3407791"/>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Promise</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676097" y="3923917"/>
            <a:ext cx="11222371" cy="2453541"/>
          </a:xfrm>
        </p:spPr>
        <p:txBody>
          <a:bodyPr>
            <a:noAutofit/>
          </a:bodyPr>
          <a:lstStyle/>
          <a:p>
            <a:pPr marL="0" indent="0">
              <a:buNone/>
            </a:pPr>
            <a:r>
              <a:rPr lang="en-US" b="1" i="1" baseline="30000" dirty="0">
                <a:effectLst/>
                <a:latin typeface="Arial" panose="020B0604020202020204" pitchFamily="34" charset="0"/>
              </a:rPr>
              <a:t>4 </a:t>
            </a:r>
            <a:r>
              <a:rPr lang="en-US" b="0" i="1" dirty="0">
                <a:effectLst/>
                <a:latin typeface="Helvetica Neue"/>
              </a:rPr>
              <a:t>But you have a few people in Sardis who have not soiled their garments; and they will walk with Me in </a:t>
            </a:r>
            <a:r>
              <a:rPr lang="en-US" b="1" i="1" u="sng" dirty="0">
                <a:effectLst/>
                <a:latin typeface="Helvetica Neue"/>
              </a:rPr>
              <a:t>white</a:t>
            </a:r>
            <a:r>
              <a:rPr lang="en-US" b="0" i="1" dirty="0">
                <a:effectLst/>
                <a:latin typeface="Helvetica Neue"/>
              </a:rPr>
              <a:t>, for they are </a:t>
            </a:r>
            <a:r>
              <a:rPr lang="en-US" b="1" i="1" u="sng" dirty="0">
                <a:effectLst/>
                <a:latin typeface="Helvetica Neue"/>
              </a:rPr>
              <a:t>worthy</a:t>
            </a:r>
            <a:r>
              <a:rPr lang="en-US" b="0" i="1" dirty="0">
                <a:effectLst/>
                <a:latin typeface="Helvetica Neue"/>
              </a:rPr>
              <a:t>. </a:t>
            </a:r>
            <a:r>
              <a:rPr lang="en-US" b="1" i="1" baseline="30000" dirty="0">
                <a:effectLst/>
                <a:latin typeface="Arial" panose="020B0604020202020204" pitchFamily="34" charset="0"/>
              </a:rPr>
              <a:t>5 </a:t>
            </a:r>
            <a:r>
              <a:rPr lang="en-US" b="0" i="1" dirty="0">
                <a:effectLst/>
                <a:latin typeface="Helvetica Neue"/>
              </a:rPr>
              <a:t>He who overcomes will thus be clothed in </a:t>
            </a:r>
            <a:r>
              <a:rPr lang="en-US" b="1" i="1" u="sng" dirty="0">
                <a:effectLst/>
                <a:latin typeface="Helvetica Neue"/>
              </a:rPr>
              <a:t>white</a:t>
            </a:r>
            <a:r>
              <a:rPr lang="en-US" b="0" i="1" dirty="0">
                <a:effectLst/>
                <a:latin typeface="Helvetica Neue"/>
              </a:rPr>
              <a:t> garments; and I will not erase his name from </a:t>
            </a:r>
            <a:r>
              <a:rPr lang="en-US" b="1" i="1" u="sng" dirty="0">
                <a:effectLst/>
                <a:latin typeface="Helvetica Neue"/>
              </a:rPr>
              <a:t>the book of life</a:t>
            </a:r>
            <a:r>
              <a:rPr lang="en-US" b="0" i="1" dirty="0">
                <a:effectLst/>
                <a:latin typeface="Helvetica Neue"/>
              </a:rPr>
              <a:t>, and </a:t>
            </a:r>
            <a:r>
              <a:rPr lang="en-US" b="1" i="1" u="sng" dirty="0">
                <a:effectLst/>
                <a:latin typeface="Helvetica Neue"/>
              </a:rPr>
              <a:t>I will confess his name</a:t>
            </a:r>
            <a:r>
              <a:rPr lang="en-US" b="0" i="1" dirty="0">
                <a:effectLst/>
                <a:latin typeface="Helvetica Neue"/>
              </a:rPr>
              <a:t> before My Father and before His angels.</a:t>
            </a:r>
          </a:p>
          <a:p>
            <a:r>
              <a:rPr lang="en-US" b="1" i="1" u="sng" dirty="0">
                <a:effectLst/>
                <a:latin typeface="Calibri" panose="020F0502020204030204" pitchFamily="34" charset="0"/>
              </a:rPr>
              <a:t>White</a:t>
            </a:r>
            <a:r>
              <a:rPr lang="en-US" dirty="0">
                <a:effectLst/>
                <a:latin typeface="Calibri" panose="020F0502020204030204" pitchFamily="34" charset="0"/>
              </a:rPr>
              <a:t> </a:t>
            </a:r>
            <a:r>
              <a:rPr lang="en-US" dirty="0">
                <a:solidFill>
                  <a:schemeClr val="bg1"/>
                </a:solidFill>
                <a:effectLst/>
                <a:latin typeface="Calibri" panose="020F0502020204030204" pitchFamily="34" charset="0"/>
              </a:rPr>
              <a:t>= blameless, righteous, innocent</a:t>
            </a:r>
          </a:p>
          <a:p>
            <a:r>
              <a:rPr lang="en-US" b="1" i="1" u="sng" dirty="0">
                <a:latin typeface="Calibri" panose="020F0502020204030204" pitchFamily="34" charset="0"/>
              </a:rPr>
              <a:t>The book of life</a:t>
            </a:r>
            <a:r>
              <a:rPr lang="en-US" b="1" i="1" dirty="0">
                <a:latin typeface="Calibri" panose="020F0502020204030204" pitchFamily="34" charset="0"/>
              </a:rPr>
              <a:t> </a:t>
            </a:r>
            <a:r>
              <a:rPr lang="en-US" b="1" i="1" dirty="0">
                <a:solidFill>
                  <a:schemeClr val="bg1"/>
                </a:solidFill>
                <a:latin typeface="Calibri" panose="020F0502020204030204" pitchFamily="34" charset="0"/>
              </a:rPr>
              <a:t>= Revelation 20:11-15 </a:t>
            </a:r>
            <a:r>
              <a:rPr lang="en-US" b="1" i="1" dirty="0">
                <a:solidFill>
                  <a:schemeClr val="bg1"/>
                </a:solidFill>
                <a:latin typeface="Calibri" panose="020F0502020204030204" pitchFamily="34" charset="0"/>
                <a:sym typeface="Wingdings" panose="05000000000000000000" pitchFamily="2" charset="2"/>
              </a:rPr>
              <a:t></a:t>
            </a:r>
            <a:endParaRPr lang="en-US" b="1" i="1" u="sng" dirty="0">
              <a:effectLst/>
              <a:latin typeface="Calibri" panose="020F0502020204030204" pitchFamily="34" charset="0"/>
            </a:endParaRPr>
          </a:p>
        </p:txBody>
      </p:sp>
    </p:spTree>
    <p:extLst>
      <p:ext uri="{BB962C8B-B14F-4D97-AF65-F5344CB8AC3E}">
        <p14:creationId xmlns:p14="http://schemas.microsoft.com/office/powerpoint/2010/main" val="40952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7" grpId="0"/>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4538-DF8B-DF43-9018-D64D6D7A043F}"/>
              </a:ext>
            </a:extLst>
          </p:cNvPr>
          <p:cNvSpPr>
            <a:spLocks noGrp="1"/>
          </p:cNvSpPr>
          <p:nvPr>
            <p:ph type="title"/>
          </p:nvPr>
        </p:nvSpPr>
        <p:spPr/>
        <p:txBody>
          <a:bodyPr/>
          <a:lstStyle/>
          <a:p>
            <a:r>
              <a:rPr lang="en-US"/>
              <a:t>Revelation 20:11-15</a:t>
            </a:r>
          </a:p>
        </p:txBody>
      </p:sp>
      <p:sp>
        <p:nvSpPr>
          <p:cNvPr id="3" name="Content Placeholder 2">
            <a:extLst>
              <a:ext uri="{FF2B5EF4-FFF2-40B4-BE49-F238E27FC236}">
                <a16:creationId xmlns:a16="http://schemas.microsoft.com/office/drawing/2014/main" id="{FD692FF6-DD8F-8242-9CAB-EC7824EC6BCE}"/>
              </a:ext>
            </a:extLst>
          </p:cNvPr>
          <p:cNvSpPr>
            <a:spLocks noGrp="1"/>
          </p:cNvSpPr>
          <p:nvPr>
            <p:ph idx="1"/>
          </p:nvPr>
        </p:nvSpPr>
        <p:spPr>
          <a:xfrm>
            <a:off x="680321" y="1589548"/>
            <a:ext cx="10790647" cy="4686709"/>
          </a:xfrm>
        </p:spPr>
        <p:txBody>
          <a:bodyPr>
            <a:noAutofit/>
          </a:bodyPr>
          <a:lstStyle/>
          <a:p>
            <a:pPr marL="0" indent="0">
              <a:buNone/>
            </a:pPr>
            <a:r>
              <a:rPr lang="en-US" b="1" dirty="0">
                <a:latin typeface="Arial" panose="020B0604020202020204" pitchFamily="34" charset="0"/>
                <a:cs typeface="Arial" panose="020B0604020202020204" pitchFamily="34" charset="0"/>
              </a:rPr>
              <a:t>The Final Judgment and the Book of Life</a:t>
            </a:r>
          </a:p>
          <a:p>
            <a:pPr marL="457200" lvl="1" indent="0">
              <a:buNone/>
            </a:pPr>
            <a:r>
              <a:rPr lang="en-US" sz="2800" i="1" dirty="0">
                <a:latin typeface="Arial" panose="020B0604020202020204" pitchFamily="34" charset="0"/>
                <a:cs typeface="Arial" panose="020B0604020202020204" pitchFamily="34" charset="0"/>
              </a:rPr>
              <a:t>11 And I saw a great white throne and the one sitting on it. The earth and sky fled from his presence, but they found no place to hide. 12 I saw the dead, both great and small, standing before God’s throne. And the books were opened, including the </a:t>
            </a:r>
            <a:r>
              <a:rPr lang="en-US" sz="2800" b="1" i="1" u="sng" dirty="0">
                <a:latin typeface="Arial" panose="020B0604020202020204" pitchFamily="34" charset="0"/>
                <a:cs typeface="Arial" panose="020B0604020202020204" pitchFamily="34" charset="0"/>
              </a:rPr>
              <a:t>Book of Life</a:t>
            </a:r>
            <a:r>
              <a:rPr lang="en-US" sz="2800" i="1" dirty="0">
                <a:latin typeface="Arial" panose="020B0604020202020204" pitchFamily="34" charset="0"/>
                <a:cs typeface="Arial" panose="020B0604020202020204" pitchFamily="34" charset="0"/>
              </a:rPr>
              <a:t>. And the dead were judged according to what they had done, as recorded in the books. 13 The sea gave up its dead, and death and the grave gave up their dead. And all were judged according to their deeds. 14 Then death and the grave were thrown into the lake of fire. This lake of fire is the second death. 15 And anyone whose name was not found recorded in the </a:t>
            </a:r>
            <a:r>
              <a:rPr lang="en-US" sz="2800" b="1" i="1" u="sng" dirty="0">
                <a:latin typeface="Arial" panose="020B0604020202020204" pitchFamily="34" charset="0"/>
                <a:cs typeface="Arial" panose="020B0604020202020204" pitchFamily="34" charset="0"/>
              </a:rPr>
              <a:t>Book of Life</a:t>
            </a:r>
            <a:r>
              <a:rPr lang="en-US" sz="2800" i="1" dirty="0">
                <a:latin typeface="Arial" panose="020B0604020202020204" pitchFamily="34" charset="0"/>
                <a:cs typeface="Arial" panose="020B0604020202020204" pitchFamily="34" charset="0"/>
              </a:rPr>
              <a:t> was thrown into the lake of fire.</a:t>
            </a:r>
            <a:endParaRPr lang="en-US" sz="2800" b="0" i="1" dirty="0">
              <a:solidFill>
                <a:srgbClr val="414141"/>
              </a:solidFill>
              <a:effectLst/>
              <a:latin typeface="Arial" panose="020B0604020202020204" pitchFamily="34" charset="0"/>
              <a:cs typeface="Arial" panose="020B0604020202020204" pitchFamily="34" charset="0"/>
            </a:endParaRPr>
          </a:p>
          <a:p>
            <a:br>
              <a:rPr lang="en-US" b="0" i="0" dirty="0">
                <a:solidFill>
                  <a:srgbClr val="414141"/>
                </a:solidFill>
                <a:effectLst/>
                <a:latin typeface="Times New Roman" panose="02020603050405020304" pitchFamily="18" charset="0"/>
              </a:rPr>
            </a:br>
            <a:endParaRPr lang="en-US" dirty="0"/>
          </a:p>
        </p:txBody>
      </p:sp>
    </p:spTree>
    <p:extLst>
      <p:ext uri="{BB962C8B-B14F-4D97-AF65-F5344CB8AC3E}">
        <p14:creationId xmlns:p14="http://schemas.microsoft.com/office/powerpoint/2010/main" val="378705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104558" y="5594865"/>
            <a:ext cx="5888469" cy="1263135"/>
          </a:xfrm>
        </p:spPr>
        <p:txBody>
          <a:bodyPr>
            <a:noAutofit/>
          </a:bodyPr>
          <a:lstStyle/>
          <a:p>
            <a:pPr marL="0" indent="0">
              <a:buNone/>
            </a:pPr>
            <a:r>
              <a:rPr lang="en-US" sz="2000" b="0" i="1">
                <a:solidFill>
                  <a:schemeClr val="bg1"/>
                </a:solidFill>
                <a:effectLst/>
                <a:latin typeface="freight-sans-pro"/>
              </a:rPr>
              <a:t>The Jewish synagogue in Sart was in use for up to six hundred years. Many believe it serves as proof that Judaism remained strong even as Christianity was introduced in the region. Photo by Karrie Sparrow.</a:t>
            </a:r>
            <a:endParaRPr lang="en-US" sz="2800" b="0" i="1">
              <a:solidFill>
                <a:schemeClr val="bg1"/>
              </a:solidFill>
              <a:effectLst/>
              <a:latin typeface="Calibri" panose="020F0502020204030204" pitchFamily="34" charset="0"/>
            </a:endParaRPr>
          </a:p>
        </p:txBody>
      </p:sp>
      <p:pic>
        <p:nvPicPr>
          <p:cNvPr id="6" name="Picture 6">
            <a:extLst>
              <a:ext uri="{FF2B5EF4-FFF2-40B4-BE49-F238E27FC236}">
                <a16:creationId xmlns:a16="http://schemas.microsoft.com/office/drawing/2014/main" id="{F2DD6121-4E1A-FE49-A966-5F4750641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919" y="2656703"/>
            <a:ext cx="5936523" cy="40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DAF4CC3C-5F14-9D4C-96CA-6B2A80277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14820"/>
            <a:ext cx="6612654" cy="3742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ubtitle 2">
            <a:extLst>
              <a:ext uri="{FF2B5EF4-FFF2-40B4-BE49-F238E27FC236}">
                <a16:creationId xmlns:a16="http://schemas.microsoft.com/office/drawing/2014/main" id="{EB9B77E1-1F46-964D-9E8F-C3D2A0A17D3D}"/>
              </a:ext>
            </a:extLst>
          </p:cNvPr>
          <p:cNvSpPr>
            <a:spLocks noGrp="1"/>
          </p:cNvSpPr>
          <p:nvPr>
            <p:ph idx="1"/>
          </p:nvPr>
        </p:nvSpPr>
        <p:spPr>
          <a:xfrm>
            <a:off x="6867824" y="753228"/>
            <a:ext cx="5377510" cy="1973500"/>
          </a:xfrm>
        </p:spPr>
        <p:txBody>
          <a:bodyPr>
            <a:noAutofit/>
          </a:bodyPr>
          <a:lstStyle/>
          <a:p>
            <a:pPr marL="0" indent="0">
              <a:buNone/>
            </a:pPr>
            <a:r>
              <a:rPr lang="en-US" sz="1800" b="1" i="1">
                <a:effectLst/>
                <a:latin typeface="freight-sans-pro"/>
              </a:rPr>
              <a:t>Construction and use of the Temple of Artemis in Sardis began during the time of Alexander the Great, near fourth century BC. The temple was still unfinished by the fourth century AD and was all but abandoned when Christianity entered Sardis.</a:t>
            </a:r>
          </a:p>
          <a:p>
            <a:pPr marL="0" indent="0">
              <a:buNone/>
            </a:pPr>
            <a:r>
              <a:rPr lang="en-US" sz="1800" b="1" i="1">
                <a:effectLst/>
                <a:latin typeface="freight-sans-pro"/>
              </a:rPr>
              <a:t> Photo by Karrie Sparrow.</a:t>
            </a:r>
            <a:endParaRPr lang="en-US" sz="1800" b="1" i="1">
              <a:effectLst/>
              <a:latin typeface="Calibri" panose="020F0502020204030204" pitchFamily="34" charset="0"/>
            </a:endParaRPr>
          </a:p>
        </p:txBody>
      </p:sp>
    </p:spTree>
    <p:extLst>
      <p:ext uri="{BB962C8B-B14F-4D97-AF65-F5344CB8AC3E}">
        <p14:creationId xmlns:p14="http://schemas.microsoft.com/office/powerpoint/2010/main" val="1743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Sardis – Revelation 3:1-6</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992274" y="2876488"/>
            <a:ext cx="10136275" cy="3296967"/>
          </a:xfrm>
        </p:spPr>
        <p:txBody>
          <a:bodyPr>
            <a:noAutofit/>
          </a:bodyPr>
          <a:lstStyle/>
          <a:p>
            <a:r>
              <a:rPr lang="en-US" sz="3600" b="1">
                <a:latin typeface="Calibri" panose="020F0502020204030204" pitchFamily="34" charset="0"/>
              </a:rPr>
              <a:t>A good reputation means nothing without inner Spiritual life</a:t>
            </a:r>
          </a:p>
          <a:p>
            <a:r>
              <a:rPr lang="en-US" sz="3600" b="1">
                <a:latin typeface="Calibri" panose="020F0502020204030204" pitchFamily="34" charset="0"/>
              </a:rPr>
              <a:t>We need to wake up and work for the Lord’s Kingdom until He comes</a:t>
            </a:r>
          </a:p>
          <a:p>
            <a:r>
              <a:rPr lang="en-US" sz="3600" b="1">
                <a:latin typeface="Calibri" panose="020F0502020204030204" pitchFamily="34" charset="0"/>
              </a:rPr>
              <a:t>Your spiritual life is not judged by the activities or spirituality of those around you</a:t>
            </a:r>
          </a:p>
          <a:p>
            <a:endParaRPr lang="en-US" sz="4000" b="0">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22575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Message</a:t>
            </a:r>
          </a:p>
        </p:txBody>
      </p:sp>
    </p:spTree>
    <p:extLst>
      <p:ext uri="{BB962C8B-B14F-4D97-AF65-F5344CB8AC3E}">
        <p14:creationId xmlns:p14="http://schemas.microsoft.com/office/powerpoint/2010/main" val="341043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680321" y="2134973"/>
            <a:ext cx="9613861" cy="3801216"/>
          </a:xfrm>
        </p:spPr>
        <p:txBody>
          <a:bodyPr>
            <a:normAutofit fontScale="92500"/>
          </a:bodyPr>
          <a:lstStyle/>
          <a:p>
            <a:pPr marL="0" indent="0">
              <a:buNone/>
            </a:pPr>
            <a:r>
              <a:rPr lang="en-US" sz="360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p:txBody>
      </p:sp>
    </p:spTree>
    <p:extLst>
      <p:ext uri="{BB962C8B-B14F-4D97-AF65-F5344CB8AC3E}">
        <p14:creationId xmlns:p14="http://schemas.microsoft.com/office/powerpoint/2010/main" val="254459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5C6C-472B-4C36-9E95-1FD385140BED}"/>
              </a:ext>
            </a:extLst>
          </p:cNvPr>
          <p:cNvSpPr>
            <a:spLocks noGrp="1"/>
          </p:cNvSpPr>
          <p:nvPr>
            <p:ph type="title"/>
          </p:nvPr>
        </p:nvSpPr>
        <p:spPr/>
        <p:txBody>
          <a:bodyPr/>
          <a:lstStyle/>
          <a:p>
            <a:r>
              <a:rPr lang="en-US" dirty="0"/>
              <a:t>END HERE JUNE 17, 2020</a:t>
            </a:r>
          </a:p>
        </p:txBody>
      </p:sp>
      <p:sp>
        <p:nvSpPr>
          <p:cNvPr id="3" name="Content Placeholder 2">
            <a:extLst>
              <a:ext uri="{FF2B5EF4-FFF2-40B4-BE49-F238E27FC236}">
                <a16:creationId xmlns:a16="http://schemas.microsoft.com/office/drawing/2014/main" id="{878BB69A-6F2E-48C8-B862-04340897E5B5}"/>
              </a:ext>
            </a:extLst>
          </p:cNvPr>
          <p:cNvSpPr>
            <a:spLocks noGrp="1"/>
          </p:cNvSpPr>
          <p:nvPr>
            <p:ph idx="1"/>
          </p:nvPr>
        </p:nvSpPr>
        <p:spPr/>
        <p:txBody>
          <a:bodyPr>
            <a:normAutofit/>
          </a:bodyPr>
          <a:lstStyle/>
          <a:p>
            <a:r>
              <a:rPr lang="en-US" sz="3600" dirty="0"/>
              <a:t>BEGIN HERE JUNE 24, 2020</a:t>
            </a:r>
          </a:p>
        </p:txBody>
      </p:sp>
    </p:spTree>
    <p:extLst>
      <p:ext uri="{BB962C8B-B14F-4D97-AF65-F5344CB8AC3E}">
        <p14:creationId xmlns:p14="http://schemas.microsoft.com/office/powerpoint/2010/main" val="15625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5093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410140" y="1834166"/>
            <a:ext cx="6143060" cy="1594834"/>
          </a:xfrm>
        </p:spPr>
        <p:txBody>
          <a:bodyPr>
            <a:noAutofit/>
          </a:bodyPr>
          <a:lstStyle/>
          <a:p>
            <a:pPr marL="0" indent="0">
              <a:buNone/>
            </a:pPr>
            <a:r>
              <a:rPr lang="en-US" sz="4400" dirty="0"/>
              <a:t>Contemplating the state of the world....</a:t>
            </a:r>
          </a:p>
          <a:p>
            <a:pPr marL="0" indent="0">
              <a:buNone/>
            </a:pPr>
            <a:endParaRPr lang="en-US" sz="4400" dirty="0"/>
          </a:p>
          <a:p>
            <a:pPr marL="0" indent="0">
              <a:buNone/>
            </a:pPr>
            <a:endParaRPr lang="en-US" sz="4400" dirty="0"/>
          </a:p>
        </p:txBody>
      </p:sp>
      <p:pic>
        <p:nvPicPr>
          <p:cNvPr id="5" name="Picture 4" descr="A person holding a baby&#10;&#10;Description automatically generated">
            <a:extLst>
              <a:ext uri="{FF2B5EF4-FFF2-40B4-BE49-F238E27FC236}">
                <a16:creationId xmlns:a16="http://schemas.microsoft.com/office/drawing/2014/main" id="{5EC31C3D-B804-44F6-A635-DEDACC00A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179" y="204335"/>
            <a:ext cx="4890237" cy="6520315"/>
          </a:xfrm>
          <a:prstGeom prst="rect">
            <a:avLst/>
          </a:prstGeom>
        </p:spPr>
      </p:pic>
    </p:spTree>
    <p:extLst>
      <p:ext uri="{BB962C8B-B14F-4D97-AF65-F5344CB8AC3E}">
        <p14:creationId xmlns:p14="http://schemas.microsoft.com/office/powerpoint/2010/main" val="3606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6033-3AE2-ED4F-891D-477F1DFD937E}"/>
              </a:ext>
            </a:extLst>
          </p:cNvPr>
          <p:cNvSpPr>
            <a:spLocks noGrp="1"/>
          </p:cNvSpPr>
          <p:nvPr>
            <p:ph type="title"/>
          </p:nvPr>
        </p:nvSpPr>
        <p:spPr/>
        <p:txBody>
          <a:bodyPr/>
          <a:lstStyle/>
          <a:p>
            <a:r>
              <a:rPr lang="en-US"/>
              <a:t>END HERE JUNE 3, 2020</a:t>
            </a:r>
          </a:p>
        </p:txBody>
      </p:sp>
      <p:sp>
        <p:nvSpPr>
          <p:cNvPr id="3" name="Content Placeholder 2">
            <a:extLst>
              <a:ext uri="{FF2B5EF4-FFF2-40B4-BE49-F238E27FC236}">
                <a16:creationId xmlns:a16="http://schemas.microsoft.com/office/drawing/2014/main" id="{ECE64F4F-901B-2941-9121-131DEA932924}"/>
              </a:ext>
            </a:extLst>
          </p:cNvPr>
          <p:cNvSpPr>
            <a:spLocks noGrp="1"/>
          </p:cNvSpPr>
          <p:nvPr>
            <p:ph idx="1"/>
          </p:nvPr>
        </p:nvSpPr>
        <p:spPr/>
        <p:txBody>
          <a:bodyPr>
            <a:normAutofit/>
          </a:bodyPr>
          <a:lstStyle/>
          <a:p>
            <a:r>
              <a:rPr lang="en-US" sz="4000"/>
              <a:t>BEGIN HERE JUNE 10, 2020</a:t>
            </a:r>
          </a:p>
          <a:p>
            <a:endParaRPr lang="en-US" sz="4000"/>
          </a:p>
          <a:p>
            <a:r>
              <a:rPr lang="en-US" sz="4000"/>
              <a:t>RECORDING CUT OFF…</a:t>
            </a:r>
          </a:p>
          <a:p>
            <a:r>
              <a:rPr lang="en-US" sz="4000"/>
              <a:t>BEGIN HERE AGAIN JUNE 17, 2020</a:t>
            </a:r>
          </a:p>
        </p:txBody>
      </p:sp>
    </p:spTree>
    <p:extLst>
      <p:ext uri="{BB962C8B-B14F-4D97-AF65-F5344CB8AC3E}">
        <p14:creationId xmlns:p14="http://schemas.microsoft.com/office/powerpoint/2010/main" val="31546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213729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2336873"/>
            <a:ext cx="11371720" cy="4376682"/>
          </a:xfrm>
        </p:spPr>
        <p:txBody>
          <a:bodyPr>
            <a:noAutofit/>
          </a:bodyPr>
          <a:lstStyle/>
          <a:p>
            <a:pPr marL="0" indent="0">
              <a:buNone/>
            </a:pPr>
            <a:r>
              <a:rPr lang="en-US" sz="4400"/>
              <a:t>Sunday:   </a:t>
            </a:r>
            <a:r>
              <a:rPr lang="en-US" sz="3200"/>
              <a:t>9:15 Fellowship</a:t>
            </a:r>
          </a:p>
          <a:p>
            <a:pPr marL="2286000" lvl="5" indent="0">
              <a:buNone/>
            </a:pPr>
            <a:r>
              <a:rPr lang="en-US" sz="3200"/>
              <a:t> 9:30 SS Master Class</a:t>
            </a:r>
          </a:p>
          <a:p>
            <a:pPr marL="2286000" lvl="5" indent="0">
              <a:buNone/>
            </a:pPr>
            <a:r>
              <a:rPr lang="en-US" sz="3200"/>
              <a:t>10:30 Worship</a:t>
            </a:r>
          </a:p>
          <a:p>
            <a:r>
              <a:rPr lang="en-US" sz="3600"/>
              <a:t>Revelation Study available on our church website</a:t>
            </a:r>
          </a:p>
          <a:p>
            <a:pPr marL="0" indent="0">
              <a:buNone/>
            </a:pPr>
            <a:r>
              <a:rPr lang="en-US" sz="3600"/>
              <a:t>		</a:t>
            </a:r>
            <a:r>
              <a:rPr lang="en-US" sz="3600">
                <a:hlinkClick r:id="rId2"/>
              </a:rPr>
              <a:t>www.faithprinceton.org</a:t>
            </a:r>
            <a:endParaRPr lang="en-US" sz="3600"/>
          </a:p>
          <a:p>
            <a:r>
              <a:rPr lang="en-US" sz="3600"/>
              <a:t>Email questions and comments to</a:t>
            </a:r>
          </a:p>
          <a:p>
            <a:pPr marL="0" indent="0">
              <a:buNone/>
            </a:pPr>
            <a:r>
              <a:rPr lang="en-US" sz="3600"/>
              <a:t>	    </a:t>
            </a:r>
            <a:r>
              <a:rPr lang="en-US" sz="3600">
                <a:hlinkClick r:id="rId3"/>
              </a:rPr>
              <a:t>pastor@faithprinceton.org</a:t>
            </a:r>
            <a:endParaRPr lang="en-US" sz="3600"/>
          </a:p>
          <a:p>
            <a:pPr marL="0" indent="0" algn="ctr">
              <a:buNone/>
            </a:pPr>
            <a:endParaRPr lang="en-US" sz="4400"/>
          </a:p>
          <a:p>
            <a:pPr marL="0" indent="0">
              <a:buNone/>
            </a:pPr>
            <a:endParaRPr lang="en-US" sz="4400"/>
          </a:p>
          <a:p>
            <a:pPr marL="0" indent="0">
              <a:buNone/>
            </a:pPr>
            <a:endParaRPr lang="en-US" sz="4400"/>
          </a:p>
        </p:txBody>
      </p:sp>
    </p:spTree>
    <p:extLst>
      <p:ext uri="{BB962C8B-B14F-4D97-AF65-F5344CB8AC3E}">
        <p14:creationId xmlns:p14="http://schemas.microsoft.com/office/powerpoint/2010/main" val="233075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dirty="0"/>
              <a:t>The Seven Churches of Revelation (cont.)</a:t>
            </a:r>
          </a:p>
        </p:txBody>
      </p:sp>
    </p:spTree>
    <p:extLst>
      <p:ext uri="{BB962C8B-B14F-4D97-AF65-F5344CB8AC3E}">
        <p14:creationId xmlns:p14="http://schemas.microsoft.com/office/powerpoint/2010/main" val="40371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680322" y="4402667"/>
            <a:ext cx="8133478" cy="940240"/>
          </a:xfrm>
          <a:prstGeom prst="rect">
            <a:avLst/>
          </a:prstGeom>
        </p:spPr>
        <p:txBody>
          <a:bodyPr vert="horz" lIns="91440" tIns="45720" rIns="91440" bIns="45720" rtlCol="0" anchor="b">
            <a:noAutofit/>
          </a:bodyPr>
          <a:lstStyle/>
          <a:p>
            <a:pPr algn="r">
              <a:lnSpc>
                <a:spcPct val="90000"/>
              </a:lnSpc>
              <a:spcBef>
                <a:spcPct val="0"/>
              </a:spcBef>
              <a:spcAft>
                <a:spcPts val="600"/>
              </a:spcAft>
            </a:pPr>
            <a:endParaRPr lang="en-US" sz="4800" i="1">
              <a:latin typeface="+mj-lt"/>
              <a:ea typeface="+mj-ea"/>
              <a:cs typeface="+mj-cs"/>
            </a:endParaRPr>
          </a:p>
        </p:txBody>
      </p:sp>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algn="l"/>
            <a:endParaRPr lang="en-US" sz="3600">
              <a:latin typeface="Calibri" panose="020F0502020204030204" pitchFamily="34" charset="0"/>
            </a:endParaRPr>
          </a:p>
        </p:txBody>
      </p:sp>
      <p:pic>
        <p:nvPicPr>
          <p:cNvPr id="9" name="Picture 10">
            <a:extLst>
              <a:ext uri="{FF2B5EF4-FFF2-40B4-BE49-F238E27FC236}">
                <a16:creationId xmlns:a16="http://schemas.microsoft.com/office/drawing/2014/main" id="{0DFF7F06-6809-114F-AF3A-4EE235DCDDEF}"/>
              </a:ext>
            </a:extLst>
          </p:cNvPr>
          <p:cNvPicPr>
            <a:picLocks noChangeAspect="1"/>
          </p:cNvPicPr>
          <p:nvPr/>
        </p:nvPicPr>
        <p:blipFill rotWithShape="1">
          <a:blip r:embed="rId2">
            <a:extLst>
              <a:ext uri="{28A0092B-C50C-407E-A947-70E740481C1C}">
                <a14:useLocalDpi xmlns:a14="http://schemas.microsoft.com/office/drawing/2010/main" val="0"/>
              </a:ext>
            </a:extLst>
          </a:blip>
          <a:srcRect t="32998" b="26957"/>
          <a:stretch/>
        </p:blipFill>
        <p:spPr>
          <a:xfrm>
            <a:off x="-1" y="-108857"/>
            <a:ext cx="12304375" cy="6966857"/>
          </a:xfrm>
          <a:prstGeom prst="rect">
            <a:avLst/>
          </a:prstGeom>
        </p:spPr>
      </p:pic>
      <p:sp>
        <p:nvSpPr>
          <p:cNvPr id="6" name="TextBox 5">
            <a:extLst>
              <a:ext uri="{FF2B5EF4-FFF2-40B4-BE49-F238E27FC236}">
                <a16:creationId xmlns:a16="http://schemas.microsoft.com/office/drawing/2014/main" id="{7E29DD41-62B3-444F-B192-46356C9292BC}"/>
              </a:ext>
            </a:extLst>
          </p:cNvPr>
          <p:cNvSpPr txBox="1"/>
          <p:nvPr/>
        </p:nvSpPr>
        <p:spPr>
          <a:xfrm>
            <a:off x="7990115" y="339386"/>
            <a:ext cx="4201886" cy="2351413"/>
          </a:xfrm>
          <a:prstGeom prst="rect">
            <a:avLst/>
          </a:prstGeom>
          <a:noFill/>
        </p:spPr>
        <p:txBody>
          <a:bodyPr wrap="square" rtlCol="0" anchor="ctr">
            <a:spAutoFit/>
          </a:bodyPr>
          <a:lstStyle/>
          <a:p>
            <a:pPr>
              <a:lnSpc>
                <a:spcPct val="90000"/>
              </a:lnSpc>
              <a:spcBef>
                <a:spcPct val="0"/>
              </a:spcBef>
              <a:spcAft>
                <a:spcPts val="600"/>
              </a:spcAft>
            </a:pPr>
            <a:r>
              <a:rPr lang="en-US" sz="4000" b="1">
                <a:solidFill>
                  <a:schemeClr val="bg1"/>
                </a:solidFill>
                <a:effectLst/>
                <a:latin typeface="Calibri" panose="020F0502020204030204" pitchFamily="34" charset="0"/>
                <a:ea typeface="+mj-ea"/>
                <a:cs typeface="+mj-cs"/>
              </a:rPr>
              <a:t>1:4</a:t>
            </a:r>
            <a:r>
              <a:rPr lang="en-US" sz="4000" b="1" baseline="30000">
                <a:solidFill>
                  <a:schemeClr val="bg1"/>
                </a:solidFill>
                <a:latin typeface="Calibri" panose="020F0502020204030204" pitchFamily="34" charset="0"/>
                <a:ea typeface="+mj-ea"/>
                <a:cs typeface="+mj-cs"/>
              </a:rPr>
              <a:t> </a:t>
            </a:r>
          </a:p>
          <a:p>
            <a:pPr>
              <a:lnSpc>
                <a:spcPct val="90000"/>
              </a:lnSpc>
              <a:spcBef>
                <a:spcPct val="0"/>
              </a:spcBef>
              <a:spcAft>
                <a:spcPts val="600"/>
              </a:spcAft>
            </a:pPr>
            <a:r>
              <a:rPr lang="en-US" sz="4000" b="1" i="1">
                <a:solidFill>
                  <a:schemeClr val="bg1"/>
                </a:solidFill>
                <a:effectLst/>
                <a:latin typeface="Calibri" panose="020F0502020204030204" pitchFamily="34" charset="0"/>
                <a:ea typeface="+mj-ea"/>
                <a:cs typeface="+mj-cs"/>
              </a:rPr>
              <a:t>the seven churches that are in Asia:</a:t>
            </a:r>
          </a:p>
          <a:p>
            <a:pPr marL="457200" indent="-457200" rtl="1">
              <a:lnSpc>
                <a:spcPct val="90000"/>
              </a:lnSpc>
              <a:spcBef>
                <a:spcPct val="0"/>
              </a:spcBef>
              <a:spcAft>
                <a:spcPts val="600"/>
              </a:spcAft>
            </a:pPr>
            <a:endParaRPr lang="en-US" sz="3200">
              <a:latin typeface="Calibri" panose="020F0502020204030204" pitchFamily="34" charset="0"/>
            </a:endParaRPr>
          </a:p>
        </p:txBody>
      </p:sp>
    </p:spTree>
    <p:extLst>
      <p:ext uri="{BB962C8B-B14F-4D97-AF65-F5344CB8AC3E}">
        <p14:creationId xmlns:p14="http://schemas.microsoft.com/office/powerpoint/2010/main" val="32172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3561</Words>
  <Application>Microsoft Office PowerPoint</Application>
  <PresentationFormat>Widescreen</PresentationFormat>
  <Paragraphs>313</Paragraphs>
  <Slides>31</Slides>
  <Notes>16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Arial</vt:lpstr>
      <vt:lpstr>bressay</vt:lpstr>
      <vt:lpstr>Calibri</vt:lpstr>
      <vt:lpstr>Cardo</vt:lpstr>
      <vt:lpstr>freight-sans-pro</vt:lpstr>
      <vt:lpstr>Helvetica Neue</vt:lpstr>
      <vt:lpstr>Museo</vt:lpstr>
      <vt:lpstr>Open Sans</vt:lpstr>
      <vt:lpstr>Roboto</vt:lpstr>
      <vt:lpstr>Times New Roman</vt:lpstr>
      <vt:lpstr>Trebuchet MS</vt:lpstr>
      <vt:lpstr>Berlin</vt:lpstr>
      <vt:lpstr>PowerPoint Presentation</vt:lpstr>
      <vt:lpstr>END HERE JUNE 3, 2020</vt:lpstr>
      <vt:lpstr>Absence of Copyright</vt:lpstr>
      <vt:lpstr>Prayer and Announcements</vt:lpstr>
      <vt:lpstr>END HERE JUNE 3, 2020</vt:lpstr>
      <vt:lpstr>PowerPoint Presentation</vt:lpstr>
      <vt:lpstr>Prayer and Announcements</vt:lpstr>
      <vt:lpstr>The Seven Churches of Revelation (cont.)</vt:lpstr>
      <vt:lpstr>PowerPoint Presentation</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Thyatira – Revelation 2:18-29</vt:lpstr>
      <vt:lpstr>Sardis – Revelation 3:1-6</vt:lpstr>
      <vt:lpstr>Sardis – Revelation 3:1-6</vt:lpstr>
      <vt:lpstr>Sardis – Revelation 3:1-6</vt:lpstr>
      <vt:lpstr>Sardis – Revelation 3:1-6</vt:lpstr>
      <vt:lpstr>Sardis – Revelation 3:1-6</vt:lpstr>
      <vt:lpstr>Revelation 20:11-15</vt:lpstr>
      <vt:lpstr>Sardis – Revelation 3:1-6</vt:lpstr>
      <vt:lpstr>Sardis – Revelation 3:1-6</vt:lpstr>
      <vt:lpstr>END HERE JUNE 17, 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Stan Fike</cp:lastModifiedBy>
  <cp:revision>39</cp:revision>
  <dcterms:created xsi:type="dcterms:W3CDTF">2020-05-12T01:25:54Z</dcterms:created>
  <dcterms:modified xsi:type="dcterms:W3CDTF">2020-06-18T01:46:12Z</dcterms:modified>
</cp:coreProperties>
</file>